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91" r:id="rId3"/>
    <p:sldId id="257" r:id="rId4"/>
    <p:sldId id="258" r:id="rId5"/>
    <p:sldId id="284" r:id="rId6"/>
    <p:sldId id="259" r:id="rId7"/>
    <p:sldId id="278" r:id="rId8"/>
    <p:sldId id="277" r:id="rId9"/>
    <p:sldId id="285" r:id="rId10"/>
    <p:sldId id="290" r:id="rId11"/>
    <p:sldId id="261" r:id="rId12"/>
    <p:sldId id="260" r:id="rId13"/>
    <p:sldId id="262" r:id="rId14"/>
    <p:sldId id="288" r:id="rId15"/>
    <p:sldId id="263" r:id="rId16"/>
    <p:sldId id="265" r:id="rId17"/>
    <p:sldId id="266" r:id="rId18"/>
    <p:sldId id="286" r:id="rId19"/>
    <p:sldId id="282" r:id="rId20"/>
    <p:sldId id="280" r:id="rId21"/>
    <p:sldId id="294" r:id="rId22"/>
    <p:sldId id="276" r:id="rId23"/>
    <p:sldId id="289" r:id="rId24"/>
    <p:sldId id="296" r:id="rId25"/>
    <p:sldId id="279" r:id="rId26"/>
    <p:sldId id="283" r:id="rId27"/>
    <p:sldId id="287" r:id="rId28"/>
    <p:sldId id="274" r:id="rId29"/>
    <p:sldId id="275"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611CA6D-74DA-462A-830F-83FFBAFC9E8B}" type="datetimeFigureOut">
              <a:rPr lang="en-GB" smtClean="0"/>
              <a:t>23/08/2024</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CC1E063-13BA-44BA-BBBA-2DE70AD2FF1A}" type="slidenum">
              <a:rPr lang="en-GB" smtClean="0"/>
              <a:t>‹#›</a:t>
            </a:fld>
            <a:endParaRPr lang="en-GB"/>
          </a:p>
        </p:txBody>
      </p:sp>
    </p:spTree>
    <p:extLst>
      <p:ext uri="{BB962C8B-B14F-4D97-AF65-F5344CB8AC3E}">
        <p14:creationId xmlns:p14="http://schemas.microsoft.com/office/powerpoint/2010/main" val="2877507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C1E063-13BA-44BA-BBBA-2DE70AD2FF1A}" type="slidenum">
              <a:rPr lang="en-GB" smtClean="0"/>
              <a:t>17</a:t>
            </a:fld>
            <a:endParaRPr lang="en-GB"/>
          </a:p>
        </p:txBody>
      </p:sp>
    </p:spTree>
    <p:extLst>
      <p:ext uri="{BB962C8B-B14F-4D97-AF65-F5344CB8AC3E}">
        <p14:creationId xmlns:p14="http://schemas.microsoft.com/office/powerpoint/2010/main" val="120579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0BE49D1-B039-47BC-8535-49C8B2E6697A}" type="datetimeFigureOut">
              <a:rPr lang="en-GB" smtClean="0"/>
              <a:t>23/08/2024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1930589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BE49D1-B039-47BC-8535-49C8B2E6697A}" type="datetimeFigureOut">
              <a:rPr lang="en-GB" smtClean="0"/>
              <a:t>23/08/2024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191210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BE49D1-B039-47BC-8535-49C8B2E6697A}" type="datetimeFigureOut">
              <a:rPr lang="en-GB" smtClean="0"/>
              <a:t>23/08/2024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21078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BE49D1-B039-47BC-8535-49C8B2E6697A}" type="datetimeFigureOut">
              <a:rPr lang="en-GB" smtClean="0"/>
              <a:t>23/08/2024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3929231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BE49D1-B039-47BC-8535-49C8B2E6697A}" type="datetimeFigureOut">
              <a:rPr lang="en-GB" smtClean="0"/>
              <a:t>23/08/2024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930693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0BE49D1-B039-47BC-8535-49C8B2E6697A}" type="datetimeFigureOut">
              <a:rPr lang="en-GB" smtClean="0"/>
              <a:t>23/08/2024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2975952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0BE49D1-B039-47BC-8535-49C8B2E6697A}" type="datetimeFigureOut">
              <a:rPr lang="en-GB" smtClean="0"/>
              <a:t>23/08/2024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1177719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0BE49D1-B039-47BC-8535-49C8B2E6697A}" type="datetimeFigureOut">
              <a:rPr lang="en-GB" smtClean="0"/>
              <a:t>23/08/2024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3254155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E49D1-B039-47BC-8535-49C8B2E6697A}" type="datetimeFigureOut">
              <a:rPr lang="en-GB" smtClean="0"/>
              <a:t>23/08/2024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46252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E49D1-B039-47BC-8535-49C8B2E6697A}" type="datetimeFigureOut">
              <a:rPr lang="en-GB" smtClean="0"/>
              <a:t>23/08/2024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3664016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E49D1-B039-47BC-8535-49C8B2E6697A}" type="datetimeFigureOut">
              <a:rPr lang="en-GB" smtClean="0"/>
              <a:t>23/08/2024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993B06-577A-4D25-B4A2-603ED7A32D99}" type="slidenum">
              <a:rPr lang="en-GB" smtClean="0"/>
              <a:t>‹#›</a:t>
            </a:fld>
            <a:endParaRPr lang="en-GB"/>
          </a:p>
        </p:txBody>
      </p:sp>
    </p:spTree>
    <p:extLst>
      <p:ext uri="{BB962C8B-B14F-4D97-AF65-F5344CB8AC3E}">
        <p14:creationId xmlns:p14="http://schemas.microsoft.com/office/powerpoint/2010/main" val="53992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E49D1-B039-47BC-8535-49C8B2E6697A}" type="datetimeFigureOut">
              <a:rPr lang="en-GB" smtClean="0"/>
              <a:t>23/08/2024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93B06-577A-4D25-B4A2-603ED7A32D99}" type="slidenum">
              <a:rPr lang="en-GB" smtClean="0"/>
              <a:t>‹#›</a:t>
            </a:fld>
            <a:endParaRPr lang="en-GB"/>
          </a:p>
        </p:txBody>
      </p:sp>
    </p:spTree>
    <p:extLst>
      <p:ext uri="{BB962C8B-B14F-4D97-AF65-F5344CB8AC3E}">
        <p14:creationId xmlns:p14="http://schemas.microsoft.com/office/powerpoint/2010/main" val="1481929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4631482"/>
            <a:ext cx="7772400" cy="1470025"/>
          </a:xfrm>
        </p:spPr>
        <p:txBody>
          <a:bodyPr>
            <a:normAutofit/>
          </a:bodyPr>
          <a:lstStyle/>
          <a:p>
            <a:r>
              <a:rPr lang="en-GB" sz="4800" b="1" dirty="0">
                <a:solidFill>
                  <a:srgbClr val="002060"/>
                </a:solidFill>
              </a:rPr>
              <a:t>ELT TEACHER INDUCTION </a:t>
            </a:r>
            <a:r>
              <a:rPr lang="en-GB" sz="2000" b="1" dirty="0">
                <a:solidFill>
                  <a:srgbClr val="002060"/>
                </a:solidFill>
              </a:rPr>
              <a:t>2024</a:t>
            </a:r>
          </a:p>
        </p:txBody>
      </p:sp>
      <p:sp>
        <p:nvSpPr>
          <p:cNvPr id="3" name="Subtitle 2"/>
          <p:cNvSpPr>
            <a:spLocks noGrp="1"/>
          </p:cNvSpPr>
          <p:nvPr>
            <p:ph type="subTitle" idx="1"/>
          </p:nvPr>
        </p:nvSpPr>
        <p:spPr/>
        <p:txBody>
          <a:bodyPr/>
          <a:lstStyle/>
          <a:p>
            <a:r>
              <a:rPr lang="en-GB" dirty="0"/>
              <a:t>TT</a:t>
            </a:r>
          </a:p>
        </p:txBody>
      </p:sp>
      <p:pic>
        <p:nvPicPr>
          <p:cNvPr id="1026" name="Picture 2" descr="See the sourc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16632"/>
            <a:ext cx="4514850"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708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3 Language Teaching</a:t>
            </a:r>
            <a:endParaRPr lang="en-GB" sz="3200" dirty="0">
              <a:solidFill>
                <a:srgbClr val="FFC000"/>
              </a:solidFill>
            </a:endParaRPr>
          </a:p>
        </p:txBody>
      </p:sp>
      <p:sp>
        <p:nvSpPr>
          <p:cNvPr id="4" name="TextBox 3"/>
          <p:cNvSpPr txBox="1"/>
          <p:nvPr/>
        </p:nvSpPr>
        <p:spPr>
          <a:xfrm>
            <a:off x="467544" y="2204864"/>
            <a:ext cx="8273932" cy="3693319"/>
          </a:xfrm>
          <a:prstGeom prst="rect">
            <a:avLst/>
          </a:prstGeom>
          <a:noFill/>
        </p:spPr>
        <p:txBody>
          <a:bodyPr wrap="none" rtlCol="0">
            <a:spAutoFit/>
          </a:bodyPr>
          <a:lstStyle/>
          <a:p>
            <a:r>
              <a:rPr lang="en-GB" dirty="0">
                <a:solidFill>
                  <a:srgbClr val="002060"/>
                </a:solidFill>
              </a:rPr>
              <a:t>Students are invited to complete 6-weekly online questionnaires about </a:t>
            </a:r>
          </a:p>
          <a:p>
            <a:r>
              <a:rPr lang="en-GB" dirty="0">
                <a:solidFill>
                  <a:srgbClr val="002060"/>
                </a:solidFill>
              </a:rPr>
              <a:t>their classroom experience with each teacher, their general experience within ETC and</a:t>
            </a:r>
          </a:p>
          <a:p>
            <a:r>
              <a:rPr lang="en-GB" dirty="0">
                <a:solidFill>
                  <a:srgbClr val="002060"/>
                </a:solidFill>
              </a:rPr>
              <a:t>their accommodation.  The academic results are collated by the DOS and teachers are </a:t>
            </a:r>
          </a:p>
          <a:p>
            <a:r>
              <a:rPr lang="en-GB" dirty="0">
                <a:solidFill>
                  <a:srgbClr val="002060"/>
                </a:solidFill>
              </a:rPr>
              <a:t>given their results individually.   </a:t>
            </a:r>
          </a:p>
          <a:p>
            <a:endParaRPr lang="en-GB" dirty="0">
              <a:solidFill>
                <a:srgbClr val="002060"/>
              </a:solidFill>
            </a:endParaRPr>
          </a:p>
          <a:p>
            <a:r>
              <a:rPr lang="en-GB" dirty="0">
                <a:solidFill>
                  <a:srgbClr val="002060"/>
                </a:solidFill>
              </a:rPr>
              <a:t>Students are asked to comment on the following: </a:t>
            </a:r>
          </a:p>
          <a:p>
            <a:endParaRPr lang="en-GB" dirty="0">
              <a:solidFill>
                <a:srgbClr val="002060"/>
              </a:solidFill>
            </a:endParaRPr>
          </a:p>
          <a:p>
            <a:r>
              <a:rPr lang="en-GB" i="1" dirty="0">
                <a:solidFill>
                  <a:srgbClr val="002060"/>
                </a:solidFill>
              </a:rPr>
              <a:t>I like lessons</a:t>
            </a:r>
          </a:p>
          <a:p>
            <a:r>
              <a:rPr lang="en-GB" i="1" dirty="0">
                <a:solidFill>
                  <a:srgbClr val="002060"/>
                </a:solidFill>
              </a:rPr>
              <a:t>I learn a lot </a:t>
            </a:r>
          </a:p>
          <a:p>
            <a:r>
              <a:rPr lang="en-GB" i="1" dirty="0">
                <a:solidFill>
                  <a:srgbClr val="002060"/>
                </a:solidFill>
              </a:rPr>
              <a:t>I understand the classes</a:t>
            </a:r>
          </a:p>
          <a:p>
            <a:r>
              <a:rPr lang="en-GB" i="1" dirty="0">
                <a:solidFill>
                  <a:srgbClr val="002060"/>
                </a:solidFill>
              </a:rPr>
              <a:t>I do a lot of different activities in lessons</a:t>
            </a:r>
          </a:p>
          <a:p>
            <a:r>
              <a:rPr lang="en-GB" i="1" dirty="0">
                <a:solidFill>
                  <a:srgbClr val="002060"/>
                </a:solidFill>
              </a:rPr>
              <a:t>I can ask for help if I need it </a:t>
            </a:r>
          </a:p>
          <a:p>
            <a:endParaRPr lang="en-GB" dirty="0">
              <a:solidFill>
                <a:srgbClr val="002060"/>
              </a:solidFill>
            </a:endParaRPr>
          </a:p>
        </p:txBody>
      </p:sp>
    </p:spTree>
    <p:extLst>
      <p:ext uri="{BB962C8B-B14F-4D97-AF65-F5344CB8AC3E}">
        <p14:creationId xmlns:p14="http://schemas.microsoft.com/office/powerpoint/2010/main" val="2729799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4 Language Classes</a:t>
            </a:r>
            <a:endParaRPr lang="en-GB" sz="3200" dirty="0">
              <a:solidFill>
                <a:srgbClr val="FFC000"/>
              </a:solidFill>
            </a:endParaRPr>
          </a:p>
        </p:txBody>
      </p:sp>
      <p:sp>
        <p:nvSpPr>
          <p:cNvPr id="6" name="Content Placeholder 2"/>
          <p:cNvSpPr txBox="1">
            <a:spLocks/>
          </p:cNvSpPr>
          <p:nvPr/>
        </p:nvSpPr>
        <p:spPr>
          <a:xfrm>
            <a:off x="467544" y="2420888"/>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dirty="0">
                <a:solidFill>
                  <a:srgbClr val="002060"/>
                </a:solidFill>
              </a:rPr>
              <a:t>Mornings:      Main classes for all students M-F</a:t>
            </a:r>
          </a:p>
          <a:p>
            <a:pPr algn="l"/>
            <a:r>
              <a:rPr lang="en-GB" sz="2400" dirty="0">
                <a:solidFill>
                  <a:srgbClr val="002060"/>
                </a:solidFill>
              </a:rPr>
              <a:t>Afternoons:   Extra intensive add-on classes, one to ones and</a:t>
            </a:r>
          </a:p>
          <a:p>
            <a:pPr algn="l"/>
            <a:r>
              <a:rPr lang="en-GB" sz="2400" dirty="0">
                <a:solidFill>
                  <a:srgbClr val="002060"/>
                </a:solidFill>
              </a:rPr>
              <a:t>                         specialist classes 2/3/4/5 days of the week</a:t>
            </a:r>
          </a:p>
          <a:p>
            <a:pPr algn="l"/>
            <a:endParaRPr lang="en-GB" sz="1200" dirty="0">
              <a:solidFill>
                <a:srgbClr val="002060"/>
              </a:solidFill>
            </a:endParaRPr>
          </a:p>
          <a:p>
            <a:pPr algn="l"/>
            <a:endParaRPr lang="en-GB" sz="2400" dirty="0">
              <a:solidFill>
                <a:srgbClr val="002060"/>
              </a:solidFill>
            </a:endParaRPr>
          </a:p>
          <a:p>
            <a:pPr algn="l"/>
            <a:endParaRPr lang="en-GB" sz="2400" dirty="0">
              <a:solidFill>
                <a:srgbClr val="002060"/>
              </a:solidFill>
            </a:endParaRPr>
          </a:p>
        </p:txBody>
      </p:sp>
    </p:spTree>
    <p:extLst>
      <p:ext uri="{BB962C8B-B14F-4D97-AF65-F5344CB8AC3E}">
        <p14:creationId xmlns:p14="http://schemas.microsoft.com/office/powerpoint/2010/main" val="3066359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607" y="487546"/>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18864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4 Language Classes</a:t>
            </a:r>
            <a:endParaRPr lang="en-GB" sz="3200" dirty="0">
              <a:solidFill>
                <a:srgbClr val="FFC000"/>
              </a:solidFill>
            </a:endParaRPr>
          </a:p>
        </p:txBody>
      </p:sp>
      <p:sp>
        <p:nvSpPr>
          <p:cNvPr id="2" name="TextBox 1">
            <a:extLst>
              <a:ext uri="{FF2B5EF4-FFF2-40B4-BE49-F238E27FC236}">
                <a16:creationId xmlns:a16="http://schemas.microsoft.com/office/drawing/2014/main" id="{B423D1EF-4C11-40FD-A36D-1FB506B5E385}"/>
              </a:ext>
            </a:extLst>
          </p:cNvPr>
          <p:cNvSpPr txBox="1"/>
          <p:nvPr/>
        </p:nvSpPr>
        <p:spPr>
          <a:xfrm>
            <a:off x="3208004" y="1549004"/>
            <a:ext cx="2727991" cy="523220"/>
          </a:xfrm>
          <a:prstGeom prst="rect">
            <a:avLst/>
          </a:prstGeom>
          <a:noFill/>
        </p:spPr>
        <p:txBody>
          <a:bodyPr wrap="none" rtlCol="0">
            <a:spAutoFit/>
          </a:bodyPr>
          <a:lstStyle/>
          <a:p>
            <a:r>
              <a:rPr lang="en-GB" sz="2800" dirty="0">
                <a:solidFill>
                  <a:srgbClr val="002060"/>
                </a:solidFill>
              </a:rPr>
              <a:t>Winter Timetable</a:t>
            </a:r>
          </a:p>
        </p:txBody>
      </p:sp>
      <p:graphicFrame>
        <p:nvGraphicFramePr>
          <p:cNvPr id="3" name="Table 2">
            <a:extLst>
              <a:ext uri="{FF2B5EF4-FFF2-40B4-BE49-F238E27FC236}">
                <a16:creationId xmlns:a16="http://schemas.microsoft.com/office/drawing/2014/main" id="{2FB6F6E6-A951-4BD1-8219-1CB530BE6A85}"/>
              </a:ext>
            </a:extLst>
          </p:cNvPr>
          <p:cNvGraphicFramePr>
            <a:graphicFrameLocks noGrp="1"/>
          </p:cNvGraphicFramePr>
          <p:nvPr>
            <p:extLst>
              <p:ext uri="{D42A27DB-BD31-4B8C-83A1-F6EECF244321}">
                <p14:modId xmlns:p14="http://schemas.microsoft.com/office/powerpoint/2010/main" val="1560774519"/>
              </p:ext>
            </p:extLst>
          </p:nvPr>
        </p:nvGraphicFramePr>
        <p:xfrm>
          <a:off x="630607" y="2646636"/>
          <a:ext cx="7776864" cy="2961640"/>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77946473"/>
                    </a:ext>
                  </a:extLst>
                </a:gridCol>
                <a:gridCol w="3888432">
                  <a:extLst>
                    <a:ext uri="{9D8B030D-6E8A-4147-A177-3AD203B41FA5}">
                      <a16:colId xmlns:a16="http://schemas.microsoft.com/office/drawing/2014/main" val="246390316"/>
                    </a:ext>
                  </a:extLst>
                </a:gridCol>
              </a:tblGrid>
              <a:tr h="298832">
                <a:tc>
                  <a:txBody>
                    <a:bodyPr/>
                    <a:lstStyle/>
                    <a:p>
                      <a:r>
                        <a:rPr lang="en-GB" dirty="0"/>
                        <a:t>CLASS TYPE</a:t>
                      </a:r>
                    </a:p>
                  </a:txBody>
                  <a:tcPr/>
                </a:tc>
                <a:tc>
                  <a:txBody>
                    <a:bodyPr/>
                    <a:lstStyle/>
                    <a:p>
                      <a:r>
                        <a:rPr lang="en-GB" dirty="0"/>
                        <a:t>TIME</a:t>
                      </a:r>
                    </a:p>
                  </a:txBody>
                  <a:tcPr/>
                </a:tc>
                <a:extLst>
                  <a:ext uri="{0D108BD9-81ED-4DB2-BD59-A6C34878D82A}">
                    <a16:rowId xmlns:a16="http://schemas.microsoft.com/office/drawing/2014/main" val="2013148983"/>
                  </a:ext>
                </a:extLst>
              </a:tr>
              <a:tr h="370840">
                <a:tc>
                  <a:txBody>
                    <a:bodyPr/>
                    <a:lstStyle/>
                    <a:p>
                      <a:r>
                        <a:rPr lang="en-GB" dirty="0"/>
                        <a:t>TT1 </a:t>
                      </a:r>
                      <a:r>
                        <a:rPr lang="en-GB" i="1" dirty="0"/>
                        <a:t>(Timetable 1) </a:t>
                      </a:r>
                      <a:r>
                        <a:rPr lang="en-GB" dirty="0"/>
                        <a:t>Main class</a:t>
                      </a:r>
                    </a:p>
                  </a:txBody>
                  <a:tcPr/>
                </a:tc>
                <a:tc>
                  <a:txBody>
                    <a:bodyPr/>
                    <a:lstStyle/>
                    <a:p>
                      <a:r>
                        <a:rPr lang="en-GB" dirty="0"/>
                        <a:t>8.45-10.15</a:t>
                      </a:r>
                    </a:p>
                  </a:txBody>
                  <a:tcPr/>
                </a:tc>
                <a:extLst>
                  <a:ext uri="{0D108BD9-81ED-4DB2-BD59-A6C34878D82A}">
                    <a16:rowId xmlns:a16="http://schemas.microsoft.com/office/drawing/2014/main" val="569495191"/>
                  </a:ext>
                </a:extLst>
              </a:tr>
              <a:tr h="370840">
                <a:tc>
                  <a:txBody>
                    <a:bodyPr/>
                    <a:lstStyle/>
                    <a:p>
                      <a:r>
                        <a:rPr lang="en-GB" dirty="0"/>
                        <a:t>Break</a:t>
                      </a:r>
                    </a:p>
                  </a:txBody>
                  <a:tcPr/>
                </a:tc>
                <a:tc>
                  <a:txBody>
                    <a:bodyPr/>
                    <a:lstStyle/>
                    <a:p>
                      <a:r>
                        <a:rPr lang="en-GB" dirty="0"/>
                        <a:t>30 mins</a:t>
                      </a:r>
                    </a:p>
                  </a:txBody>
                  <a:tcPr/>
                </a:tc>
                <a:extLst>
                  <a:ext uri="{0D108BD9-81ED-4DB2-BD59-A6C34878D82A}">
                    <a16:rowId xmlns:a16="http://schemas.microsoft.com/office/drawing/2014/main" val="3234992263"/>
                  </a:ext>
                </a:extLst>
              </a:tr>
              <a:tr h="370840">
                <a:tc>
                  <a:txBody>
                    <a:bodyPr/>
                    <a:lstStyle/>
                    <a:p>
                      <a:r>
                        <a:rPr lang="en-GB" dirty="0"/>
                        <a:t>TT1 Main class</a:t>
                      </a:r>
                    </a:p>
                  </a:txBody>
                  <a:tcPr/>
                </a:tc>
                <a:tc>
                  <a:txBody>
                    <a:bodyPr/>
                    <a:lstStyle/>
                    <a:p>
                      <a:r>
                        <a:rPr lang="en-GB" dirty="0"/>
                        <a:t>10.45-12.15</a:t>
                      </a:r>
                    </a:p>
                  </a:txBody>
                  <a:tcPr/>
                </a:tc>
                <a:extLst>
                  <a:ext uri="{0D108BD9-81ED-4DB2-BD59-A6C34878D82A}">
                    <a16:rowId xmlns:a16="http://schemas.microsoft.com/office/drawing/2014/main" val="1840346534"/>
                  </a:ext>
                </a:extLst>
              </a:tr>
              <a:tr h="370840">
                <a:tc>
                  <a:txBody>
                    <a:bodyPr/>
                    <a:lstStyle/>
                    <a:p>
                      <a:r>
                        <a:rPr lang="en-GB" dirty="0"/>
                        <a:t>Lunch</a:t>
                      </a:r>
                    </a:p>
                  </a:txBody>
                  <a:tcPr/>
                </a:tc>
                <a:tc>
                  <a:txBody>
                    <a:bodyPr/>
                    <a:lstStyle/>
                    <a:p>
                      <a:r>
                        <a:rPr lang="en-GB" dirty="0"/>
                        <a:t>60 mins</a:t>
                      </a:r>
                    </a:p>
                  </a:txBody>
                  <a:tcPr/>
                </a:tc>
                <a:extLst>
                  <a:ext uri="{0D108BD9-81ED-4DB2-BD59-A6C34878D82A}">
                    <a16:rowId xmlns:a16="http://schemas.microsoft.com/office/drawing/2014/main" val="1714759296"/>
                  </a:ext>
                </a:extLst>
              </a:tr>
              <a:tr h="370840">
                <a:tc>
                  <a:txBody>
                    <a:bodyPr/>
                    <a:lstStyle/>
                    <a:p>
                      <a:r>
                        <a:rPr lang="en-GB" dirty="0"/>
                        <a:t>RL/RLSW 121s Extra classes</a:t>
                      </a:r>
                    </a:p>
                  </a:txBody>
                  <a:tcPr/>
                </a:tc>
                <a:tc>
                  <a:txBody>
                    <a:bodyPr/>
                    <a:lstStyle/>
                    <a:p>
                      <a:r>
                        <a:rPr lang="en-GB" dirty="0"/>
                        <a:t>13.15-14.45</a:t>
                      </a:r>
                    </a:p>
                  </a:txBody>
                  <a:tcPr/>
                </a:tc>
                <a:extLst>
                  <a:ext uri="{0D108BD9-81ED-4DB2-BD59-A6C34878D82A}">
                    <a16:rowId xmlns:a16="http://schemas.microsoft.com/office/drawing/2014/main" val="3030991794"/>
                  </a:ext>
                </a:extLst>
              </a:tr>
              <a:tr h="370840">
                <a:tc>
                  <a:txBody>
                    <a:bodyPr/>
                    <a:lstStyle/>
                    <a:p>
                      <a:r>
                        <a:rPr lang="en-GB" dirty="0"/>
                        <a:t>Break</a:t>
                      </a:r>
                    </a:p>
                  </a:txBody>
                  <a:tcPr/>
                </a:tc>
                <a:tc>
                  <a:txBody>
                    <a:bodyPr/>
                    <a:lstStyle/>
                    <a:p>
                      <a:r>
                        <a:rPr lang="en-GB" dirty="0"/>
                        <a:t>30 mins</a:t>
                      </a:r>
                    </a:p>
                  </a:txBody>
                  <a:tcPr/>
                </a:tc>
                <a:extLst>
                  <a:ext uri="{0D108BD9-81ED-4DB2-BD59-A6C34878D82A}">
                    <a16:rowId xmlns:a16="http://schemas.microsoft.com/office/drawing/2014/main" val="1617447609"/>
                  </a:ext>
                </a:extLst>
              </a:tr>
              <a:tr h="370840">
                <a:tc>
                  <a:txBody>
                    <a:bodyPr/>
                    <a:lstStyle/>
                    <a:p>
                      <a:r>
                        <a:rPr lang="en-GB" dirty="0"/>
                        <a:t>TT2 Extra classes</a:t>
                      </a:r>
                    </a:p>
                  </a:txBody>
                  <a:tcPr/>
                </a:tc>
                <a:tc>
                  <a:txBody>
                    <a:bodyPr/>
                    <a:lstStyle/>
                    <a:p>
                      <a:r>
                        <a:rPr lang="en-GB" dirty="0"/>
                        <a:t>15.15-16.45</a:t>
                      </a:r>
                    </a:p>
                  </a:txBody>
                  <a:tcPr/>
                </a:tc>
                <a:extLst>
                  <a:ext uri="{0D108BD9-81ED-4DB2-BD59-A6C34878D82A}">
                    <a16:rowId xmlns:a16="http://schemas.microsoft.com/office/drawing/2014/main" val="515713336"/>
                  </a:ext>
                </a:extLst>
              </a:tr>
            </a:tbl>
          </a:graphicData>
        </a:graphic>
      </p:graphicFrame>
    </p:spTree>
    <p:extLst>
      <p:ext uri="{BB962C8B-B14F-4D97-AF65-F5344CB8AC3E}">
        <p14:creationId xmlns:p14="http://schemas.microsoft.com/office/powerpoint/2010/main" val="46224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5 Language Students</a:t>
            </a:r>
            <a:endParaRPr lang="en-GB" sz="3200" dirty="0">
              <a:solidFill>
                <a:srgbClr val="FFC000"/>
              </a:solidFill>
            </a:endParaRPr>
          </a:p>
        </p:txBody>
      </p:sp>
      <p:sp>
        <p:nvSpPr>
          <p:cNvPr id="6" name="Content Placeholder 2"/>
          <p:cNvSpPr txBox="1">
            <a:spLocks/>
          </p:cNvSpPr>
          <p:nvPr/>
        </p:nvSpPr>
        <p:spPr>
          <a:xfrm>
            <a:off x="492696" y="2708920"/>
            <a:ext cx="8229600" cy="271931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dirty="0">
                <a:solidFill>
                  <a:srgbClr val="002060"/>
                </a:solidFill>
              </a:rPr>
              <a:t>ETC enjoys a wide base of student nationalities throughout the year, for varying periods of short-term or long-term study.</a:t>
            </a:r>
          </a:p>
          <a:p>
            <a:pPr algn="l"/>
            <a:endParaRPr lang="en-GB" sz="2400" dirty="0">
              <a:solidFill>
                <a:srgbClr val="002060"/>
              </a:solidFill>
            </a:endParaRPr>
          </a:p>
          <a:p>
            <a:pPr algn="l"/>
            <a:r>
              <a:rPr lang="en-GB" sz="2400" dirty="0">
                <a:solidFill>
                  <a:srgbClr val="002060"/>
                </a:solidFill>
              </a:rPr>
              <a:t>In the summer months we typically host a higher percentage of European and short stay students. </a:t>
            </a:r>
          </a:p>
          <a:p>
            <a:pPr algn="l"/>
            <a:r>
              <a:rPr lang="en-GB" sz="2400" dirty="0">
                <a:solidFill>
                  <a:srgbClr val="002060"/>
                </a:solidFill>
              </a:rPr>
              <a:t>  </a:t>
            </a:r>
          </a:p>
        </p:txBody>
      </p:sp>
    </p:spTree>
    <p:extLst>
      <p:ext uri="{BB962C8B-B14F-4D97-AF65-F5344CB8AC3E}">
        <p14:creationId xmlns:p14="http://schemas.microsoft.com/office/powerpoint/2010/main" val="471851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A4806C-3987-4685-B2D4-37EC96FB4486}"/>
              </a:ext>
            </a:extLst>
          </p:cNvPr>
          <p:cNvPicPr>
            <a:picLocks noChangeAspect="1"/>
          </p:cNvPicPr>
          <p:nvPr/>
        </p:nvPicPr>
        <p:blipFill>
          <a:blip r:embed="rId2"/>
          <a:stretch>
            <a:fillRect/>
          </a:stretch>
        </p:blipFill>
        <p:spPr>
          <a:xfrm>
            <a:off x="539552" y="199063"/>
            <a:ext cx="1414395" cy="1420491"/>
          </a:xfrm>
          <a:prstGeom prst="rect">
            <a:avLst/>
          </a:prstGeom>
        </p:spPr>
      </p:pic>
      <p:sp>
        <p:nvSpPr>
          <p:cNvPr id="3" name="Title 1">
            <a:extLst>
              <a:ext uri="{FF2B5EF4-FFF2-40B4-BE49-F238E27FC236}">
                <a16:creationId xmlns:a16="http://schemas.microsoft.com/office/drawing/2014/main" id="{F997CCFE-8358-44A4-8555-28D412D63CD6}"/>
              </a:ext>
            </a:extLst>
          </p:cNvPr>
          <p:cNvSpPr txBox="1">
            <a:spLocks/>
          </p:cNvSpPr>
          <p:nvPr/>
        </p:nvSpPr>
        <p:spPr>
          <a:xfrm>
            <a:off x="439584" y="33780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5 Junior Students </a:t>
            </a:r>
            <a:endParaRPr lang="en-GB" sz="3200" dirty="0">
              <a:solidFill>
                <a:srgbClr val="FFC000"/>
              </a:solidFill>
            </a:endParaRPr>
          </a:p>
        </p:txBody>
      </p:sp>
      <p:sp>
        <p:nvSpPr>
          <p:cNvPr id="4" name="TextBox 3"/>
          <p:cNvSpPr txBox="1"/>
          <p:nvPr/>
        </p:nvSpPr>
        <p:spPr>
          <a:xfrm>
            <a:off x="472096" y="2060847"/>
            <a:ext cx="8715143" cy="2862322"/>
          </a:xfrm>
          <a:prstGeom prst="rect">
            <a:avLst/>
          </a:prstGeom>
          <a:noFill/>
        </p:spPr>
        <p:txBody>
          <a:bodyPr wrap="none" rtlCol="0">
            <a:spAutoFit/>
          </a:bodyPr>
          <a:lstStyle/>
          <a:p>
            <a:r>
              <a:rPr lang="en-GB" dirty="0">
                <a:solidFill>
                  <a:srgbClr val="002060"/>
                </a:solidFill>
              </a:rPr>
              <a:t>Throughout the year and especially around Easter-time and in the summer months, </a:t>
            </a:r>
          </a:p>
          <a:p>
            <a:r>
              <a:rPr lang="en-GB" dirty="0">
                <a:solidFill>
                  <a:srgbClr val="002060"/>
                </a:solidFill>
              </a:rPr>
              <a:t>we welcome under 18 year-olds. </a:t>
            </a:r>
          </a:p>
          <a:p>
            <a:endParaRPr lang="en-GB" dirty="0">
              <a:solidFill>
                <a:srgbClr val="002060"/>
              </a:solidFill>
            </a:endParaRPr>
          </a:p>
          <a:p>
            <a:r>
              <a:rPr lang="en-GB" dirty="0">
                <a:solidFill>
                  <a:srgbClr val="002060"/>
                </a:solidFill>
              </a:rPr>
              <a:t>We work very carefully to support and safeguard our Junior students and we usually have a </a:t>
            </a:r>
          </a:p>
          <a:p>
            <a:r>
              <a:rPr lang="en-GB" dirty="0">
                <a:solidFill>
                  <a:srgbClr val="002060"/>
                </a:solidFill>
              </a:rPr>
              <a:t>dedicated Junior Course Co-ordinator.</a:t>
            </a:r>
          </a:p>
          <a:p>
            <a:endParaRPr lang="en-GB" dirty="0">
              <a:solidFill>
                <a:srgbClr val="002060"/>
              </a:solidFill>
            </a:endParaRPr>
          </a:p>
          <a:p>
            <a:r>
              <a:rPr lang="en-GB" dirty="0">
                <a:solidFill>
                  <a:srgbClr val="002060"/>
                </a:solidFill>
              </a:rPr>
              <a:t>Junior students must always be accepted into class, even if they are late, and </a:t>
            </a:r>
          </a:p>
          <a:p>
            <a:r>
              <a:rPr lang="en-GB" dirty="0">
                <a:solidFill>
                  <a:srgbClr val="002060"/>
                </a:solidFill>
              </a:rPr>
              <a:t>marked as present.</a:t>
            </a:r>
          </a:p>
          <a:p>
            <a:endParaRPr lang="en-GB" dirty="0">
              <a:solidFill>
                <a:srgbClr val="002060"/>
              </a:solidFill>
            </a:endParaRPr>
          </a:p>
          <a:p>
            <a:r>
              <a:rPr lang="en-GB" dirty="0">
                <a:solidFill>
                  <a:srgbClr val="002060"/>
                </a:solidFill>
              </a:rPr>
              <a:t>Junior students must be offered a 121 tutorial every week with their teacher in class time.</a:t>
            </a:r>
          </a:p>
        </p:txBody>
      </p:sp>
    </p:spTree>
    <p:extLst>
      <p:ext uri="{BB962C8B-B14F-4D97-AF65-F5344CB8AC3E}">
        <p14:creationId xmlns:p14="http://schemas.microsoft.com/office/powerpoint/2010/main" val="3786813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5  Junior Students</a:t>
            </a:r>
            <a:endParaRPr lang="en-GB" sz="3200" dirty="0">
              <a:solidFill>
                <a:srgbClr val="FFC000"/>
              </a:solidFill>
            </a:endParaRPr>
          </a:p>
        </p:txBody>
      </p:sp>
      <p:sp>
        <p:nvSpPr>
          <p:cNvPr id="6" name="Content Placeholder 2"/>
          <p:cNvSpPr txBox="1">
            <a:spLocks/>
          </p:cNvSpPr>
          <p:nvPr/>
        </p:nvSpPr>
        <p:spPr>
          <a:xfrm>
            <a:off x="467544" y="2344162"/>
            <a:ext cx="8229600" cy="45259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dirty="0">
                <a:solidFill>
                  <a:srgbClr val="002060"/>
                </a:solidFill>
              </a:rPr>
              <a:t>Junior students are classed in 4 age groups:</a:t>
            </a:r>
          </a:p>
          <a:p>
            <a:pPr algn="l"/>
            <a:r>
              <a:rPr lang="en-GB" sz="2400" dirty="0">
                <a:solidFill>
                  <a:srgbClr val="002060"/>
                </a:solidFill>
              </a:rPr>
              <a:t>16-17 (may also be placed in adult classes with parental consent)</a:t>
            </a:r>
          </a:p>
          <a:p>
            <a:pPr algn="l"/>
            <a:r>
              <a:rPr lang="en-GB" sz="2400" dirty="0">
                <a:solidFill>
                  <a:srgbClr val="002060"/>
                </a:solidFill>
              </a:rPr>
              <a:t>13-15</a:t>
            </a:r>
          </a:p>
          <a:p>
            <a:pPr algn="l"/>
            <a:r>
              <a:rPr lang="en-GB" sz="2400" dirty="0">
                <a:solidFill>
                  <a:srgbClr val="002060"/>
                </a:solidFill>
              </a:rPr>
              <a:t>11-12</a:t>
            </a:r>
          </a:p>
          <a:p>
            <a:pPr algn="l"/>
            <a:r>
              <a:rPr lang="en-GB" sz="2400" dirty="0">
                <a:solidFill>
                  <a:srgbClr val="002060"/>
                </a:solidFill>
              </a:rPr>
              <a:t> 8-10</a:t>
            </a:r>
          </a:p>
          <a:p>
            <a:pPr algn="l"/>
            <a:endParaRPr lang="en-GB" sz="900" dirty="0">
              <a:solidFill>
                <a:srgbClr val="002060"/>
              </a:solidFill>
            </a:endParaRPr>
          </a:p>
          <a:p>
            <a:pPr algn="l"/>
            <a:endParaRPr lang="en-GB" sz="500" dirty="0">
              <a:solidFill>
                <a:srgbClr val="002060"/>
              </a:solidFill>
            </a:endParaRPr>
          </a:p>
          <a:p>
            <a:pPr algn="l"/>
            <a:r>
              <a:rPr lang="en-GB" sz="2400" dirty="0">
                <a:solidFill>
                  <a:srgbClr val="002060"/>
                </a:solidFill>
              </a:rPr>
              <a:t>. </a:t>
            </a:r>
          </a:p>
        </p:txBody>
      </p:sp>
    </p:spTree>
    <p:extLst>
      <p:ext uri="{BB962C8B-B14F-4D97-AF65-F5344CB8AC3E}">
        <p14:creationId xmlns:p14="http://schemas.microsoft.com/office/powerpoint/2010/main" val="3936545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C9D4A5-8D5D-4D0E-9DFD-108048F2FF8E}"/>
              </a:ext>
            </a:extLst>
          </p:cNvPr>
          <p:cNvPicPr>
            <a:picLocks noChangeAspect="1"/>
          </p:cNvPicPr>
          <p:nvPr/>
        </p:nvPicPr>
        <p:blipFill>
          <a:blip r:embed="rId2"/>
          <a:stretch>
            <a:fillRect/>
          </a:stretch>
        </p:blipFill>
        <p:spPr>
          <a:xfrm>
            <a:off x="827584" y="548680"/>
            <a:ext cx="1414395" cy="1420491"/>
          </a:xfrm>
          <a:prstGeom prst="rect">
            <a:avLst/>
          </a:prstGeom>
        </p:spPr>
      </p:pic>
      <p:sp>
        <p:nvSpPr>
          <p:cNvPr id="3" name="Title 1">
            <a:extLst>
              <a:ext uri="{FF2B5EF4-FFF2-40B4-BE49-F238E27FC236}">
                <a16:creationId xmlns:a16="http://schemas.microsoft.com/office/drawing/2014/main" id="{867B8F0E-105C-41C1-8530-2AA94F847322}"/>
              </a:ext>
            </a:extLst>
          </p:cNvPr>
          <p:cNvSpPr txBox="1">
            <a:spLocks/>
          </p:cNvSpPr>
          <p:nvPr/>
        </p:nvSpPr>
        <p:spPr>
          <a:xfrm>
            <a:off x="457200" y="51390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6 Requirements:</a:t>
            </a:r>
          </a:p>
          <a:p>
            <a:r>
              <a:rPr lang="en-GB" sz="3200" b="1" dirty="0">
                <a:solidFill>
                  <a:srgbClr val="FFC000"/>
                </a:solidFill>
              </a:rPr>
              <a:t>Students</a:t>
            </a:r>
            <a:endParaRPr lang="en-GB" sz="3200" dirty="0">
              <a:solidFill>
                <a:srgbClr val="FFC000"/>
              </a:solidFill>
            </a:endParaRPr>
          </a:p>
        </p:txBody>
      </p:sp>
      <p:sp>
        <p:nvSpPr>
          <p:cNvPr id="4" name="Content Placeholder 2">
            <a:extLst>
              <a:ext uri="{FF2B5EF4-FFF2-40B4-BE49-F238E27FC236}">
                <a16:creationId xmlns:a16="http://schemas.microsoft.com/office/drawing/2014/main" id="{64D0A899-9E84-49FC-8169-1383A0B865A1}"/>
              </a:ext>
            </a:extLst>
          </p:cNvPr>
          <p:cNvSpPr txBox="1">
            <a:spLocks/>
          </p:cNvSpPr>
          <p:nvPr/>
        </p:nvSpPr>
        <p:spPr>
          <a:xfrm>
            <a:off x="457200" y="196951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GB" sz="2400" dirty="0">
              <a:solidFill>
                <a:srgbClr val="002060"/>
              </a:solidFill>
            </a:endParaRPr>
          </a:p>
          <a:p>
            <a:pPr marL="342900" indent="-342900" algn="l">
              <a:buFont typeface="Arial" panose="020B0604020202020204" pitchFamily="34" charset="0"/>
              <a:buChar char="•"/>
            </a:pPr>
            <a:r>
              <a:rPr lang="en-GB" sz="2400" dirty="0">
                <a:solidFill>
                  <a:srgbClr val="002060"/>
                </a:solidFill>
              </a:rPr>
              <a:t>All students receive a personal Learning Portfolio when they arrive </a:t>
            </a:r>
          </a:p>
          <a:p>
            <a:pPr marL="342900" indent="-342900" algn="l">
              <a:buFont typeface="Arial" panose="020B0604020202020204" pitchFamily="34" charset="0"/>
              <a:buChar char="•"/>
            </a:pPr>
            <a:r>
              <a:rPr lang="en-GB" sz="2400" dirty="0">
                <a:solidFill>
                  <a:srgbClr val="002060"/>
                </a:solidFill>
              </a:rPr>
              <a:t>If an adult student is more than a stipulated number of minutes late for class, the teacher will advise them that they will not be allowed to enter and should go to the library to do private study for that lesson </a:t>
            </a:r>
          </a:p>
          <a:p>
            <a:pPr algn="l"/>
            <a:endParaRPr lang="en-GB" sz="2400" dirty="0">
              <a:solidFill>
                <a:srgbClr val="002060"/>
              </a:solidFill>
            </a:endParaRPr>
          </a:p>
          <a:p>
            <a:pPr marL="342900" indent="-342900" algn="l">
              <a:buFont typeface="Arial" panose="020B0604020202020204" pitchFamily="34" charset="0"/>
              <a:buChar char="•"/>
            </a:pPr>
            <a:endParaRPr lang="en-GB" sz="2400" dirty="0">
              <a:solidFill>
                <a:srgbClr val="002060"/>
              </a:solidFill>
            </a:endParaRPr>
          </a:p>
        </p:txBody>
      </p:sp>
    </p:spTree>
    <p:extLst>
      <p:ext uri="{BB962C8B-B14F-4D97-AF65-F5344CB8AC3E}">
        <p14:creationId xmlns:p14="http://schemas.microsoft.com/office/powerpoint/2010/main" val="3705435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A4806C-3987-4685-B2D4-37EC96FB4486}"/>
              </a:ext>
            </a:extLst>
          </p:cNvPr>
          <p:cNvPicPr>
            <a:picLocks noChangeAspect="1"/>
          </p:cNvPicPr>
          <p:nvPr/>
        </p:nvPicPr>
        <p:blipFill>
          <a:blip r:embed="rId3"/>
          <a:stretch>
            <a:fillRect/>
          </a:stretch>
        </p:blipFill>
        <p:spPr>
          <a:xfrm>
            <a:off x="683568" y="199181"/>
            <a:ext cx="1414395" cy="1420491"/>
          </a:xfrm>
          <a:prstGeom prst="rect">
            <a:avLst/>
          </a:prstGeom>
        </p:spPr>
      </p:pic>
      <p:sp>
        <p:nvSpPr>
          <p:cNvPr id="3" name="Content Placeholder 2">
            <a:extLst>
              <a:ext uri="{FF2B5EF4-FFF2-40B4-BE49-F238E27FC236}">
                <a16:creationId xmlns:a16="http://schemas.microsoft.com/office/drawing/2014/main" id="{68C9A977-89E3-45D9-B0D5-AD8D86DED6E8}"/>
              </a:ext>
            </a:extLst>
          </p:cNvPr>
          <p:cNvSpPr txBox="1">
            <a:spLocks/>
          </p:cNvSpPr>
          <p:nvPr/>
        </p:nvSpPr>
        <p:spPr>
          <a:xfrm>
            <a:off x="179512" y="1624436"/>
            <a:ext cx="8712968" cy="4612875"/>
          </a:xfrm>
          <a:prstGeom prst="rect">
            <a:avLst/>
          </a:prstGeom>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GB" sz="1100" dirty="0">
              <a:solidFill>
                <a:srgbClr val="002060"/>
              </a:solidFill>
            </a:endParaRPr>
          </a:p>
          <a:p>
            <a:pPr algn="l"/>
            <a:r>
              <a:rPr lang="en-GB" sz="6400" dirty="0">
                <a:solidFill>
                  <a:srgbClr val="002060"/>
                </a:solidFill>
              </a:rPr>
              <a:t>Sickness</a:t>
            </a:r>
          </a:p>
          <a:p>
            <a:pPr marL="342900" indent="-342900" algn="l">
              <a:buFont typeface="Arial" panose="020B0604020202020204" pitchFamily="34" charset="0"/>
              <a:buChar char="•"/>
            </a:pPr>
            <a:r>
              <a:rPr lang="en-GB" sz="4400" dirty="0">
                <a:solidFill>
                  <a:srgbClr val="002060"/>
                </a:solidFill>
              </a:rPr>
              <a:t>You must text (not call) the mobile </a:t>
            </a:r>
            <a:r>
              <a:rPr lang="en-GB" sz="4400" dirty="0" err="1">
                <a:solidFill>
                  <a:srgbClr val="002060"/>
                </a:solidFill>
              </a:rPr>
              <a:t>sickline</a:t>
            </a:r>
            <a:r>
              <a:rPr lang="en-GB" sz="4400" dirty="0">
                <a:solidFill>
                  <a:srgbClr val="002060"/>
                </a:solidFill>
              </a:rPr>
              <a:t> by 7.00 am at the latest if you are unable to come to work.   07767115093.  Please add this number to your phone.</a:t>
            </a:r>
          </a:p>
          <a:p>
            <a:pPr marL="342900" indent="-342900" algn="l">
              <a:buFont typeface="Arial" panose="020B0604020202020204" pitchFamily="34" charset="0"/>
              <a:buChar char="•"/>
            </a:pPr>
            <a:r>
              <a:rPr lang="en-GB" sz="4400" dirty="0">
                <a:solidFill>
                  <a:srgbClr val="002060"/>
                </a:solidFill>
              </a:rPr>
              <a:t>After you have been off work for sickness, please ask the DOS for a brief back-to-work chat. </a:t>
            </a:r>
          </a:p>
          <a:p>
            <a:pPr algn="l"/>
            <a:endParaRPr lang="en-GB" sz="4000" dirty="0">
              <a:solidFill>
                <a:srgbClr val="002060"/>
              </a:solidFill>
            </a:endParaRPr>
          </a:p>
          <a:p>
            <a:pPr algn="l"/>
            <a:r>
              <a:rPr lang="en-GB" sz="6400" dirty="0">
                <a:solidFill>
                  <a:srgbClr val="002060"/>
                </a:solidFill>
              </a:rPr>
              <a:t>Classes</a:t>
            </a:r>
          </a:p>
          <a:p>
            <a:pPr marL="342900" indent="-342900" algn="l">
              <a:buFont typeface="Arial" panose="020B0604020202020204" pitchFamily="34" charset="0"/>
              <a:buChar char="•"/>
            </a:pPr>
            <a:r>
              <a:rPr lang="en-GB" sz="4400" dirty="0">
                <a:solidFill>
                  <a:srgbClr val="002060"/>
                </a:solidFill>
              </a:rPr>
              <a:t>Please leave the staffroom 5 minutes before the start of class to ensure that you are ready to start your lesson on time.</a:t>
            </a:r>
          </a:p>
          <a:p>
            <a:pPr marL="342900" indent="-342900" algn="l">
              <a:buFont typeface="Arial" panose="020B0604020202020204" pitchFamily="34" charset="0"/>
              <a:buChar char="•"/>
            </a:pPr>
            <a:r>
              <a:rPr lang="en-GB" sz="4400" dirty="0">
                <a:solidFill>
                  <a:srgbClr val="002060"/>
                </a:solidFill>
              </a:rPr>
              <a:t>If none of your students have arrived after 15 minutes, please report to a senior member of staff who will give you admin work to do for the rest of the lesson.</a:t>
            </a:r>
          </a:p>
          <a:p>
            <a:pPr algn="l"/>
            <a:endParaRPr lang="en-GB" sz="4000" dirty="0">
              <a:solidFill>
                <a:srgbClr val="002060"/>
              </a:solidFill>
            </a:endParaRPr>
          </a:p>
          <a:p>
            <a:pPr algn="l"/>
            <a:r>
              <a:rPr lang="en-GB" sz="6400" dirty="0">
                <a:solidFill>
                  <a:srgbClr val="002060"/>
                </a:solidFill>
              </a:rPr>
              <a:t>Student  Attendance</a:t>
            </a:r>
            <a:endParaRPr lang="en-GB" sz="4000" dirty="0">
              <a:solidFill>
                <a:srgbClr val="002060"/>
              </a:solidFill>
            </a:endParaRPr>
          </a:p>
          <a:p>
            <a:pPr marL="342900" indent="-342900" algn="l">
              <a:buFont typeface="Arial" panose="020B0604020202020204" pitchFamily="34" charset="0"/>
              <a:buChar char="•"/>
            </a:pPr>
            <a:r>
              <a:rPr lang="en-GB" sz="4400" dirty="0">
                <a:solidFill>
                  <a:srgbClr val="002060"/>
                </a:solidFill>
              </a:rPr>
              <a:t>Please uphold the lateness rule for adult students 18 years and over.  (Under 18s must be allowed into class).  If you do not adhere to this rule, you undermine your colleagues who do.  Late students must study alone until the next lesson.</a:t>
            </a:r>
          </a:p>
          <a:p>
            <a:pPr marL="342900" indent="-342900" algn="l">
              <a:buFont typeface="Arial" panose="020B0604020202020204" pitchFamily="34" charset="0"/>
              <a:buChar char="•"/>
            </a:pPr>
            <a:r>
              <a:rPr lang="en-GB" sz="4400" dirty="0">
                <a:solidFill>
                  <a:srgbClr val="002060"/>
                </a:solidFill>
              </a:rPr>
              <a:t>Please ensure you understand and follow our procedures regarding reporting of student absence.  This is a legal requirement.</a:t>
            </a:r>
          </a:p>
          <a:p>
            <a:pPr algn="l"/>
            <a:endParaRPr lang="en-GB" sz="4000" dirty="0">
              <a:solidFill>
                <a:srgbClr val="002060"/>
              </a:solidFill>
            </a:endParaRPr>
          </a:p>
          <a:p>
            <a:pPr algn="l"/>
            <a:r>
              <a:rPr lang="en-GB" sz="6400" dirty="0">
                <a:solidFill>
                  <a:srgbClr val="002060"/>
                </a:solidFill>
              </a:rPr>
              <a:t>Admin (see Admin Sheet in your Induction)</a:t>
            </a:r>
          </a:p>
          <a:p>
            <a:pPr marL="342900" indent="-342900" algn="l">
              <a:buFont typeface="Arial" panose="020B0604020202020204" pitchFamily="34" charset="0"/>
              <a:buChar char="•"/>
            </a:pPr>
            <a:r>
              <a:rPr lang="en-GB" sz="4400" dirty="0">
                <a:solidFill>
                  <a:srgbClr val="002060"/>
                </a:solidFill>
              </a:rPr>
              <a:t>Please submit a completed Weekly Plan for your classes  for the following week, by Friday 8.45am.</a:t>
            </a:r>
          </a:p>
          <a:p>
            <a:pPr marL="342900" indent="-342900" algn="l">
              <a:buFont typeface="Arial" panose="020B0604020202020204" pitchFamily="34" charset="0"/>
              <a:buChar char="•"/>
            </a:pPr>
            <a:r>
              <a:rPr lang="en-GB" sz="4400" dirty="0">
                <a:solidFill>
                  <a:srgbClr val="002060"/>
                </a:solidFill>
              </a:rPr>
              <a:t>Request a student move via the </a:t>
            </a:r>
            <a:r>
              <a:rPr lang="en-GB" sz="4400" dirty="0" err="1">
                <a:solidFill>
                  <a:srgbClr val="002060"/>
                </a:solidFill>
              </a:rPr>
              <a:t>DoS</a:t>
            </a:r>
            <a:r>
              <a:rPr lang="en-GB" sz="4400" dirty="0">
                <a:solidFill>
                  <a:srgbClr val="002060"/>
                </a:solidFill>
              </a:rPr>
              <a:t>.  </a:t>
            </a:r>
          </a:p>
          <a:p>
            <a:pPr marL="342900" indent="-342900" algn="l">
              <a:buFont typeface="Arial" panose="020B0604020202020204" pitchFamily="34" charset="0"/>
              <a:buChar char="•"/>
            </a:pPr>
            <a:r>
              <a:rPr lang="en-US" sz="4400" dirty="0">
                <a:solidFill>
                  <a:srgbClr val="002060"/>
                </a:solidFill>
              </a:rPr>
              <a:t>Please explain the fire evacuation procedure to new students in class each week and note on online Tutorial cards.</a:t>
            </a:r>
          </a:p>
          <a:p>
            <a:pPr marL="342900" indent="-342900" algn="l">
              <a:buFont typeface="Arial" panose="020B0604020202020204" pitchFamily="34" charset="0"/>
              <a:buChar char="•"/>
            </a:pPr>
            <a:r>
              <a:rPr lang="en-US" sz="4400" dirty="0">
                <a:solidFill>
                  <a:srgbClr val="002060"/>
                </a:solidFill>
              </a:rPr>
              <a:t>Please check the students’ Portfolios on a weekly basis.</a:t>
            </a:r>
            <a:endParaRPr lang="en-US" sz="4400" b="1" dirty="0">
              <a:solidFill>
                <a:srgbClr val="FF9933"/>
              </a:solidFill>
            </a:endParaRPr>
          </a:p>
          <a:p>
            <a:pPr marL="342900" indent="-342900" algn="l">
              <a:buFont typeface="Arial" panose="020B0604020202020204" pitchFamily="34" charset="0"/>
              <a:buChar char="•"/>
            </a:pPr>
            <a:r>
              <a:rPr lang="en-US" sz="4400" dirty="0">
                <a:solidFill>
                  <a:srgbClr val="002060"/>
                </a:solidFill>
              </a:rPr>
              <a:t>Please complete your daily record of work in the register for every lesson</a:t>
            </a:r>
            <a:r>
              <a:rPr lang="en-US" sz="4000" dirty="0">
                <a:solidFill>
                  <a:srgbClr val="002060"/>
                </a:solidFill>
              </a:rPr>
              <a:t>.</a:t>
            </a:r>
            <a:endParaRPr lang="en-GB" sz="4000" dirty="0">
              <a:solidFill>
                <a:srgbClr val="002060"/>
              </a:solidFill>
            </a:endParaRPr>
          </a:p>
          <a:p>
            <a:pPr marL="342900" indent="-342900" algn="l">
              <a:buFont typeface="Arial" panose="020B0604020202020204" pitchFamily="34" charset="0"/>
              <a:buChar char="•"/>
            </a:pPr>
            <a:r>
              <a:rPr lang="en-GB" sz="4400" dirty="0">
                <a:solidFill>
                  <a:srgbClr val="002060"/>
                </a:solidFill>
              </a:rPr>
              <a:t>Please complete your weekly  timesheet by 1pm Thursdays.</a:t>
            </a:r>
          </a:p>
          <a:p>
            <a:pPr marL="342900" indent="-342900" algn="l">
              <a:buFont typeface="Arial" panose="020B0604020202020204" pitchFamily="34" charset="0"/>
              <a:buChar char="•"/>
            </a:pPr>
            <a:r>
              <a:rPr lang="en-GB" sz="4400" dirty="0">
                <a:solidFill>
                  <a:srgbClr val="002060"/>
                </a:solidFill>
              </a:rPr>
              <a:t>Holidays (not in summer period)  must be requested from the DOS.  </a:t>
            </a:r>
          </a:p>
          <a:p>
            <a:pPr marL="342900" indent="-342900" algn="l">
              <a:buFont typeface="Arial" panose="020B0604020202020204" pitchFamily="34" charset="0"/>
              <a:buChar char="•"/>
            </a:pPr>
            <a:r>
              <a:rPr lang="en-GB" sz="4400" dirty="0">
                <a:solidFill>
                  <a:srgbClr val="002060"/>
                </a:solidFill>
              </a:rPr>
              <a:t>You must attend Friday staff meetings at 12.30 pm. </a:t>
            </a:r>
            <a:endParaRPr lang="en-US" sz="3400" dirty="0">
              <a:solidFill>
                <a:srgbClr val="002060"/>
              </a:solidFill>
            </a:endParaRPr>
          </a:p>
          <a:p>
            <a:pPr algn="l"/>
            <a:endParaRPr lang="en-GB" sz="3400" dirty="0">
              <a:solidFill>
                <a:srgbClr val="002060"/>
              </a:solidFill>
            </a:endParaRPr>
          </a:p>
          <a:p>
            <a:pPr marL="342900" indent="-342900" algn="l">
              <a:buFont typeface="Arial" panose="020B0604020202020204" pitchFamily="34" charset="0"/>
              <a:buChar char="•"/>
            </a:pPr>
            <a:endParaRPr lang="en-GB" sz="2400" dirty="0">
              <a:solidFill>
                <a:srgbClr val="002060"/>
              </a:solidFill>
            </a:endParaRPr>
          </a:p>
        </p:txBody>
      </p:sp>
      <p:sp>
        <p:nvSpPr>
          <p:cNvPr id="4" name="Title 1">
            <a:extLst>
              <a:ext uri="{FF2B5EF4-FFF2-40B4-BE49-F238E27FC236}">
                <a16:creationId xmlns:a16="http://schemas.microsoft.com/office/drawing/2014/main" id="{F997CCFE-8358-44A4-8555-28D412D63CD6}"/>
              </a:ext>
            </a:extLst>
          </p:cNvPr>
          <p:cNvSpPr txBox="1">
            <a:spLocks/>
          </p:cNvSpPr>
          <p:nvPr/>
        </p:nvSpPr>
        <p:spPr>
          <a:xfrm>
            <a:off x="457200" y="33792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6 Requirements:</a:t>
            </a:r>
          </a:p>
          <a:p>
            <a:r>
              <a:rPr lang="en-GB" sz="3200" b="1" dirty="0">
                <a:solidFill>
                  <a:srgbClr val="FFC000"/>
                </a:solidFill>
              </a:rPr>
              <a:t>Teachers</a:t>
            </a:r>
            <a:endParaRPr lang="en-GB" sz="3200" dirty="0">
              <a:solidFill>
                <a:srgbClr val="FF0000"/>
              </a:solidFill>
            </a:endParaRPr>
          </a:p>
        </p:txBody>
      </p:sp>
    </p:spTree>
    <p:extLst>
      <p:ext uri="{BB962C8B-B14F-4D97-AF65-F5344CB8AC3E}">
        <p14:creationId xmlns:p14="http://schemas.microsoft.com/office/powerpoint/2010/main" val="2007560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A4806C-3987-4685-B2D4-37EC96FB4486}"/>
              </a:ext>
            </a:extLst>
          </p:cNvPr>
          <p:cNvPicPr>
            <a:picLocks noChangeAspect="1"/>
          </p:cNvPicPr>
          <p:nvPr/>
        </p:nvPicPr>
        <p:blipFill>
          <a:blip r:embed="rId2"/>
          <a:stretch>
            <a:fillRect/>
          </a:stretch>
        </p:blipFill>
        <p:spPr>
          <a:xfrm>
            <a:off x="683568" y="199181"/>
            <a:ext cx="1414395" cy="1420491"/>
          </a:xfrm>
          <a:prstGeom prst="rect">
            <a:avLst/>
          </a:prstGeom>
        </p:spPr>
      </p:pic>
      <p:sp>
        <p:nvSpPr>
          <p:cNvPr id="3" name="Title 1">
            <a:extLst>
              <a:ext uri="{FF2B5EF4-FFF2-40B4-BE49-F238E27FC236}">
                <a16:creationId xmlns:a16="http://schemas.microsoft.com/office/drawing/2014/main" id="{F997CCFE-8358-44A4-8555-28D412D63CD6}"/>
              </a:ext>
            </a:extLst>
          </p:cNvPr>
          <p:cNvSpPr txBox="1">
            <a:spLocks/>
          </p:cNvSpPr>
          <p:nvPr/>
        </p:nvSpPr>
        <p:spPr>
          <a:xfrm>
            <a:off x="457200" y="33792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6 Requirements:</a:t>
            </a:r>
          </a:p>
          <a:p>
            <a:r>
              <a:rPr lang="en-GB" sz="3200" b="1" dirty="0">
                <a:solidFill>
                  <a:srgbClr val="FFC000"/>
                </a:solidFill>
              </a:rPr>
              <a:t>Teachers</a:t>
            </a:r>
            <a:endParaRPr lang="en-GB" sz="3200" dirty="0">
              <a:solidFill>
                <a:srgbClr val="FF0000"/>
              </a:solidFill>
            </a:endParaRPr>
          </a:p>
        </p:txBody>
      </p:sp>
      <p:sp>
        <p:nvSpPr>
          <p:cNvPr id="4" name="TextBox 3"/>
          <p:cNvSpPr txBox="1"/>
          <p:nvPr/>
        </p:nvSpPr>
        <p:spPr>
          <a:xfrm>
            <a:off x="1285626" y="2492896"/>
            <a:ext cx="6176947" cy="3139321"/>
          </a:xfrm>
          <a:prstGeom prst="rect">
            <a:avLst/>
          </a:prstGeom>
          <a:noFill/>
        </p:spPr>
        <p:txBody>
          <a:bodyPr wrap="none" rtlCol="0">
            <a:spAutoFit/>
          </a:bodyPr>
          <a:lstStyle/>
          <a:p>
            <a:pPr algn="ctr"/>
            <a:r>
              <a:rPr lang="en-GB" sz="2400" dirty="0">
                <a:solidFill>
                  <a:srgbClr val="002060"/>
                </a:solidFill>
              </a:rPr>
              <a:t>The Company Handbook as well as other </a:t>
            </a:r>
          </a:p>
          <a:p>
            <a:pPr algn="ctr"/>
            <a:r>
              <a:rPr lang="en-GB" sz="2400" dirty="0">
                <a:solidFill>
                  <a:srgbClr val="002060"/>
                </a:solidFill>
              </a:rPr>
              <a:t>relevant policies and documents </a:t>
            </a:r>
          </a:p>
          <a:p>
            <a:pPr algn="ctr"/>
            <a:r>
              <a:rPr lang="en-GB" sz="2400" dirty="0">
                <a:solidFill>
                  <a:srgbClr val="002060"/>
                </a:solidFill>
              </a:rPr>
              <a:t>are available in the Staffroom for you to read</a:t>
            </a:r>
            <a:r>
              <a:rPr lang="en-GB" dirty="0"/>
              <a:t>.</a:t>
            </a:r>
          </a:p>
          <a:p>
            <a:pPr algn="ctr"/>
            <a:endParaRPr lang="en-GB" dirty="0"/>
          </a:p>
          <a:p>
            <a:pPr algn="ctr"/>
            <a:endParaRPr lang="en-GB" dirty="0"/>
          </a:p>
          <a:p>
            <a:pPr algn="ctr"/>
            <a:r>
              <a:rPr lang="en-GB" sz="2400" dirty="0">
                <a:solidFill>
                  <a:srgbClr val="002060"/>
                </a:solidFill>
              </a:rPr>
              <a:t>There is a Whistleblowing policy for staff </a:t>
            </a:r>
          </a:p>
          <a:p>
            <a:pPr algn="ctr"/>
            <a:r>
              <a:rPr lang="en-GB" sz="2400" dirty="0">
                <a:solidFill>
                  <a:srgbClr val="002060"/>
                </a:solidFill>
              </a:rPr>
              <a:t>who are unhappy with ETC procedures, </a:t>
            </a:r>
          </a:p>
          <a:p>
            <a:pPr algn="ctr"/>
            <a:r>
              <a:rPr lang="en-GB" sz="2400" dirty="0">
                <a:solidFill>
                  <a:srgbClr val="002060"/>
                </a:solidFill>
              </a:rPr>
              <a:t>which is also available to read in the staffroom.</a:t>
            </a:r>
          </a:p>
          <a:p>
            <a:endParaRPr lang="en-GB" dirty="0"/>
          </a:p>
        </p:txBody>
      </p:sp>
    </p:spTree>
    <p:extLst>
      <p:ext uri="{BB962C8B-B14F-4D97-AF65-F5344CB8AC3E}">
        <p14:creationId xmlns:p14="http://schemas.microsoft.com/office/powerpoint/2010/main" val="25036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00" y="1772816"/>
            <a:ext cx="8712968" cy="3416320"/>
          </a:xfrm>
          <a:prstGeom prst="rect">
            <a:avLst/>
          </a:prstGeom>
        </p:spPr>
        <p:txBody>
          <a:bodyPr wrap="square" lIns="91440" tIns="45720" rIns="91440" bIns="45720" anchor="t">
            <a:spAutoFit/>
          </a:bodyPr>
          <a:lstStyle/>
          <a:p>
            <a:r>
              <a:rPr lang="en-GB" b="1" dirty="0">
                <a:solidFill>
                  <a:srgbClr val="002060"/>
                </a:solidFill>
              </a:rPr>
              <a:t>Online Attendance Registration</a:t>
            </a:r>
          </a:p>
          <a:p>
            <a:endParaRPr lang="en-GB" dirty="0">
              <a:solidFill>
                <a:srgbClr val="002060"/>
              </a:solidFill>
            </a:endParaRPr>
          </a:p>
          <a:p>
            <a:r>
              <a:rPr lang="en-GB" dirty="0">
                <a:solidFill>
                  <a:srgbClr val="002060"/>
                </a:solidFill>
              </a:rPr>
              <a:t>Online registration must be completed </a:t>
            </a:r>
            <a:r>
              <a:rPr lang="en-GB" u="sng" dirty="0">
                <a:solidFill>
                  <a:srgbClr val="002060"/>
                </a:solidFill>
              </a:rPr>
              <a:t>at the beginning </a:t>
            </a:r>
            <a:r>
              <a:rPr lang="en-GB" dirty="0">
                <a:solidFill>
                  <a:srgbClr val="002060"/>
                </a:solidFill>
              </a:rPr>
              <a:t>of the lesson (in the first 5 minutes) to allow us to process it during the lesson.  </a:t>
            </a:r>
          </a:p>
          <a:p>
            <a:endParaRPr lang="en-GB" dirty="0">
              <a:solidFill>
                <a:srgbClr val="002060"/>
              </a:solidFill>
            </a:endParaRPr>
          </a:p>
          <a:p>
            <a:r>
              <a:rPr lang="en-GB" dirty="0">
                <a:solidFill>
                  <a:srgbClr val="002060"/>
                </a:solidFill>
              </a:rPr>
              <a:t>Please read out each student name when you take the register to avoid errors.  </a:t>
            </a:r>
          </a:p>
          <a:p>
            <a:endParaRPr lang="en-GB" dirty="0">
              <a:solidFill>
                <a:srgbClr val="002060"/>
              </a:solidFill>
            </a:endParaRPr>
          </a:p>
          <a:p>
            <a:r>
              <a:rPr lang="en-GB" dirty="0">
                <a:solidFill>
                  <a:srgbClr val="002060"/>
                </a:solidFill>
              </a:rPr>
              <a:t>Please use the small screen monitor to take online registration and not the main projector, for data protection reasons.</a:t>
            </a:r>
          </a:p>
          <a:p>
            <a:endParaRPr lang="en-GB" dirty="0">
              <a:solidFill>
                <a:srgbClr val="002060"/>
              </a:solidFill>
            </a:endParaRPr>
          </a:p>
          <a:p>
            <a:r>
              <a:rPr lang="en-GB" dirty="0">
                <a:solidFill>
                  <a:srgbClr val="002060"/>
                </a:solidFill>
              </a:rPr>
              <a:t>Use the switch on the tables to toggle between both screens or Windows tab + P to change to 1 screen only or freeze/switch off the main screen</a:t>
            </a:r>
            <a:endParaRPr lang="en-GB" dirty="0"/>
          </a:p>
        </p:txBody>
      </p:sp>
      <p:sp>
        <p:nvSpPr>
          <p:cNvPr id="3" name="Title 1">
            <a:extLst>
              <a:ext uri="{FF2B5EF4-FFF2-40B4-BE49-F238E27FC236}">
                <a16:creationId xmlns:a16="http://schemas.microsoft.com/office/drawing/2014/main" id="{F997CCFE-8358-44A4-8555-28D412D63CD6}"/>
              </a:ext>
            </a:extLst>
          </p:cNvPr>
          <p:cNvSpPr txBox="1">
            <a:spLocks/>
          </p:cNvSpPr>
          <p:nvPr/>
        </p:nvSpPr>
        <p:spPr>
          <a:xfrm>
            <a:off x="439584" y="33780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6 Requirements:</a:t>
            </a:r>
          </a:p>
          <a:p>
            <a:r>
              <a:rPr lang="en-GB" sz="3200" b="1" dirty="0">
                <a:solidFill>
                  <a:srgbClr val="FFC000"/>
                </a:solidFill>
              </a:rPr>
              <a:t>Teachers</a:t>
            </a:r>
            <a:endParaRPr lang="en-GB" sz="3200" dirty="0">
              <a:solidFill>
                <a:srgbClr val="FF0000"/>
              </a:solidFill>
            </a:endParaRPr>
          </a:p>
        </p:txBody>
      </p:sp>
      <p:pic>
        <p:nvPicPr>
          <p:cNvPr id="4" name="Picture 3">
            <a:extLst>
              <a:ext uri="{FF2B5EF4-FFF2-40B4-BE49-F238E27FC236}">
                <a16:creationId xmlns:a16="http://schemas.microsoft.com/office/drawing/2014/main" id="{21A4806C-3987-4685-B2D4-37EC96FB4486}"/>
              </a:ext>
            </a:extLst>
          </p:cNvPr>
          <p:cNvPicPr>
            <a:picLocks noChangeAspect="1"/>
          </p:cNvPicPr>
          <p:nvPr/>
        </p:nvPicPr>
        <p:blipFill>
          <a:blip r:embed="rId2"/>
          <a:stretch>
            <a:fillRect/>
          </a:stretch>
        </p:blipFill>
        <p:spPr>
          <a:xfrm>
            <a:off x="539552" y="199063"/>
            <a:ext cx="1414395" cy="1420491"/>
          </a:xfrm>
          <a:prstGeom prst="rect">
            <a:avLst/>
          </a:prstGeom>
        </p:spPr>
      </p:pic>
    </p:spTree>
    <p:extLst>
      <p:ext uri="{BB962C8B-B14F-4D97-AF65-F5344CB8AC3E}">
        <p14:creationId xmlns:p14="http://schemas.microsoft.com/office/powerpoint/2010/main" val="829620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etc international college bournemout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620688"/>
            <a:ext cx="8783394" cy="53285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197076" y="4509120"/>
            <a:ext cx="169540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7197076" y="4509120"/>
            <a:ext cx="1800200" cy="338554"/>
          </a:xfrm>
          <a:prstGeom prst="rect">
            <a:avLst/>
          </a:prstGeom>
          <a:noFill/>
        </p:spPr>
        <p:txBody>
          <a:bodyPr wrap="square" rtlCol="0">
            <a:spAutoFit/>
          </a:bodyPr>
          <a:lstStyle/>
          <a:p>
            <a:r>
              <a:rPr lang="en-GB" sz="1600" b="1" dirty="0">
                <a:solidFill>
                  <a:srgbClr val="FF6600"/>
                </a:solidFill>
              </a:rPr>
              <a:t>ETC Durley Road</a:t>
            </a:r>
          </a:p>
        </p:txBody>
      </p:sp>
    </p:spTree>
    <p:extLst>
      <p:ext uri="{BB962C8B-B14F-4D97-AF65-F5344CB8AC3E}">
        <p14:creationId xmlns:p14="http://schemas.microsoft.com/office/powerpoint/2010/main" val="1496300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7CCFE-8358-44A4-8555-28D412D63CD6}"/>
              </a:ext>
            </a:extLst>
          </p:cNvPr>
          <p:cNvSpPr txBox="1">
            <a:spLocks/>
          </p:cNvSpPr>
          <p:nvPr/>
        </p:nvSpPr>
        <p:spPr>
          <a:xfrm>
            <a:off x="439584" y="33780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6 Requirements:</a:t>
            </a:r>
          </a:p>
          <a:p>
            <a:r>
              <a:rPr lang="en-GB" sz="3200" b="1" dirty="0">
                <a:solidFill>
                  <a:srgbClr val="FFC000"/>
                </a:solidFill>
              </a:rPr>
              <a:t>Teachers</a:t>
            </a:r>
            <a:endParaRPr lang="en-GB" sz="3200" dirty="0">
              <a:solidFill>
                <a:srgbClr val="FF0000"/>
              </a:solidFill>
            </a:endParaRPr>
          </a:p>
        </p:txBody>
      </p:sp>
      <p:pic>
        <p:nvPicPr>
          <p:cNvPr id="3" name="Picture 2">
            <a:extLst>
              <a:ext uri="{FF2B5EF4-FFF2-40B4-BE49-F238E27FC236}">
                <a16:creationId xmlns:a16="http://schemas.microsoft.com/office/drawing/2014/main" id="{21A4806C-3987-4685-B2D4-37EC96FB4486}"/>
              </a:ext>
            </a:extLst>
          </p:cNvPr>
          <p:cNvPicPr>
            <a:picLocks noChangeAspect="1"/>
          </p:cNvPicPr>
          <p:nvPr/>
        </p:nvPicPr>
        <p:blipFill>
          <a:blip r:embed="rId2"/>
          <a:stretch>
            <a:fillRect/>
          </a:stretch>
        </p:blipFill>
        <p:spPr>
          <a:xfrm>
            <a:off x="539552" y="199063"/>
            <a:ext cx="1414395" cy="1420491"/>
          </a:xfrm>
          <a:prstGeom prst="rect">
            <a:avLst/>
          </a:prstGeom>
        </p:spPr>
      </p:pic>
      <p:sp>
        <p:nvSpPr>
          <p:cNvPr id="4" name="Content Placeholder 2">
            <a:extLst>
              <a:ext uri="{FF2B5EF4-FFF2-40B4-BE49-F238E27FC236}">
                <a16:creationId xmlns:a16="http://schemas.microsoft.com/office/drawing/2014/main" id="{A5874A9F-5DA7-4049-8B44-27C2F610DCB7}"/>
              </a:ext>
            </a:extLst>
          </p:cNvPr>
          <p:cNvSpPr txBox="1">
            <a:spLocks/>
          </p:cNvSpPr>
          <p:nvPr/>
        </p:nvSpPr>
        <p:spPr>
          <a:xfrm>
            <a:off x="179512" y="1619554"/>
            <a:ext cx="8784975" cy="4525963"/>
          </a:xfrm>
          <a:prstGeom prst="rect">
            <a:avLst/>
          </a:prstGeom>
        </p:spPr>
        <p:txBody>
          <a:bodyPr vert="horz" lIns="91440" tIns="45720" rIns="91440" bIns="45720" rtlCol="0" anchor="t">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2600" b="1" dirty="0">
                <a:solidFill>
                  <a:srgbClr val="002060"/>
                </a:solidFill>
              </a:rPr>
              <a:t>Student Attendance </a:t>
            </a:r>
          </a:p>
          <a:p>
            <a:r>
              <a:rPr lang="en-GB" sz="4400" b="1" dirty="0">
                <a:solidFill>
                  <a:srgbClr val="002060"/>
                </a:solidFill>
              </a:rPr>
              <a:t>Adults</a:t>
            </a:r>
          </a:p>
          <a:p>
            <a:pPr algn="l"/>
            <a:endParaRPr lang="en-GB" sz="1800" dirty="0">
              <a:solidFill>
                <a:srgbClr val="FF0000"/>
              </a:solidFill>
            </a:endParaRPr>
          </a:p>
          <a:p>
            <a:r>
              <a:rPr lang="en-GB" sz="1800" i="1" dirty="0">
                <a:solidFill>
                  <a:srgbClr val="002060"/>
                </a:solidFill>
              </a:rPr>
              <a:t>YOUR ACTION FORMS THE STARTING POINT OF OUR ADULT ATTENDANCE MONITORING AND SO IS CRUCIAL FOR OUR COMPLIANCE WITH BC/ISI INSPECTION CRITERIA AND UKVI REQUIREMENTS</a:t>
            </a:r>
          </a:p>
          <a:p>
            <a:pPr algn="l"/>
            <a:endParaRPr lang="en-GB" sz="1800" dirty="0">
              <a:solidFill>
                <a:srgbClr val="002060"/>
              </a:solidFill>
            </a:endParaRPr>
          </a:p>
          <a:p>
            <a:pPr algn="l"/>
            <a:r>
              <a:rPr lang="en-GB" sz="1800" dirty="0">
                <a:solidFill>
                  <a:srgbClr val="002060"/>
                </a:solidFill>
              </a:rPr>
              <a:t>1. Take and submit the register within the first 5 mins of the lesson.</a:t>
            </a:r>
          </a:p>
          <a:p>
            <a:pPr algn="l"/>
            <a:r>
              <a:rPr lang="en-GB" sz="1800" dirty="0">
                <a:solidFill>
                  <a:srgbClr val="002060"/>
                </a:solidFill>
              </a:rPr>
              <a:t>2. Adult students who arrive late to class are not permitted to enter and must be </a:t>
            </a:r>
          </a:p>
          <a:p>
            <a:pPr algn="l"/>
            <a:r>
              <a:rPr lang="en-GB" sz="1800" dirty="0">
                <a:solidFill>
                  <a:srgbClr val="002060"/>
                </a:solidFill>
              </a:rPr>
              <a:t>   marked </a:t>
            </a:r>
            <a:r>
              <a:rPr lang="en-GB" sz="1800" u="sng" dirty="0">
                <a:solidFill>
                  <a:srgbClr val="002060"/>
                </a:solidFill>
              </a:rPr>
              <a:t>absent</a:t>
            </a:r>
            <a:r>
              <a:rPr lang="en-GB" sz="1800" dirty="0">
                <a:solidFill>
                  <a:srgbClr val="002060"/>
                </a:solidFill>
              </a:rPr>
              <a:t>.  They should study alone until the next lesson.</a:t>
            </a:r>
          </a:p>
          <a:p>
            <a:pPr algn="l"/>
            <a:endParaRPr lang="en-GB" sz="1800" dirty="0">
              <a:solidFill>
                <a:srgbClr val="002060"/>
              </a:solidFill>
            </a:endParaRPr>
          </a:p>
          <a:p>
            <a:pPr algn="l"/>
            <a:endParaRPr lang="en-GB" sz="1800" i="1" dirty="0">
              <a:solidFill>
                <a:srgbClr val="002060"/>
              </a:solidFill>
            </a:endParaRPr>
          </a:p>
        </p:txBody>
      </p:sp>
    </p:spTree>
    <p:extLst>
      <p:ext uri="{BB962C8B-B14F-4D97-AF65-F5344CB8AC3E}">
        <p14:creationId xmlns:p14="http://schemas.microsoft.com/office/powerpoint/2010/main" val="3905920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1748" y="1594006"/>
            <a:ext cx="8784976" cy="3639458"/>
          </a:xfrm>
          <a:prstGeom prst="rect">
            <a:avLst/>
          </a:prstGeom>
        </p:spPr>
        <p:txBody>
          <a:bodyPr wrap="square">
            <a:spAutoFit/>
          </a:bodyPr>
          <a:lstStyle/>
          <a:p>
            <a:pPr algn="ctr"/>
            <a:r>
              <a:rPr lang="en-GB" sz="2600" b="1" dirty="0">
                <a:solidFill>
                  <a:srgbClr val="002060"/>
                </a:solidFill>
              </a:rPr>
              <a:t>Student Attendance </a:t>
            </a:r>
          </a:p>
          <a:p>
            <a:pPr algn="ctr"/>
            <a:r>
              <a:rPr lang="en-GB" sz="4400" b="1" dirty="0">
                <a:solidFill>
                  <a:srgbClr val="002060"/>
                </a:solidFill>
              </a:rPr>
              <a:t>Juniors (under 18s)</a:t>
            </a:r>
          </a:p>
          <a:p>
            <a:endParaRPr lang="en-GB" sz="600" dirty="0">
              <a:solidFill>
                <a:srgbClr val="FF0000"/>
              </a:solidFill>
            </a:endParaRPr>
          </a:p>
          <a:p>
            <a:pPr algn="ctr"/>
            <a:endParaRPr lang="en-GB" sz="1050" dirty="0">
              <a:solidFill>
                <a:srgbClr val="FF0000"/>
              </a:solidFill>
            </a:endParaRPr>
          </a:p>
          <a:p>
            <a:pPr algn="ctr"/>
            <a:r>
              <a:rPr lang="en-GB" i="1" dirty="0">
                <a:solidFill>
                  <a:srgbClr val="002060"/>
                </a:solidFill>
              </a:rPr>
              <a:t>YOUR ACTION FORMS PART OF OUR ADULT ATTENDANCE MONITORING AND SO IS CRUCIAL </a:t>
            </a:r>
          </a:p>
          <a:p>
            <a:pPr algn="ctr"/>
            <a:r>
              <a:rPr lang="en-GB" i="1" dirty="0">
                <a:solidFill>
                  <a:srgbClr val="002060"/>
                </a:solidFill>
              </a:rPr>
              <a:t>FOR OUR COMPLIANCE WITH BC/ISI INSPECTION CRITERIA, UKVI AND SAFEGUARDING REQUIREMENTS</a:t>
            </a:r>
          </a:p>
          <a:p>
            <a:endParaRPr lang="en-GB" dirty="0">
              <a:solidFill>
                <a:srgbClr val="002060"/>
              </a:solidFill>
            </a:endParaRPr>
          </a:p>
          <a:p>
            <a:r>
              <a:rPr lang="en-GB" dirty="0">
                <a:solidFill>
                  <a:srgbClr val="002060"/>
                </a:solidFill>
              </a:rPr>
              <a:t>1 All Juniors </a:t>
            </a:r>
            <a:r>
              <a:rPr lang="en-GB" u="sng" dirty="0">
                <a:solidFill>
                  <a:srgbClr val="002060"/>
                </a:solidFill>
              </a:rPr>
              <a:t>must be admitted </a:t>
            </a:r>
            <a:r>
              <a:rPr lang="en-GB" dirty="0">
                <a:solidFill>
                  <a:srgbClr val="002060"/>
                </a:solidFill>
              </a:rPr>
              <a:t>to class, however late they are.</a:t>
            </a:r>
          </a:p>
          <a:p>
            <a:r>
              <a:rPr lang="en-GB" dirty="0">
                <a:solidFill>
                  <a:srgbClr val="002060"/>
                </a:solidFill>
              </a:rPr>
              <a:t>2 Message on Slack &gt; Attendance if you have an absent junior student that arrives late after you have submitted the register.</a:t>
            </a:r>
          </a:p>
          <a:p>
            <a:endParaRPr lang="en-GB" dirty="0">
              <a:solidFill>
                <a:srgbClr val="002060"/>
              </a:solidFill>
            </a:endParaRPr>
          </a:p>
        </p:txBody>
      </p:sp>
      <p:pic>
        <p:nvPicPr>
          <p:cNvPr id="4" name="Picture 3">
            <a:extLst>
              <a:ext uri="{FF2B5EF4-FFF2-40B4-BE49-F238E27FC236}">
                <a16:creationId xmlns:a16="http://schemas.microsoft.com/office/drawing/2014/main" id="{21A4806C-3987-4685-B2D4-37EC96FB4486}"/>
              </a:ext>
            </a:extLst>
          </p:cNvPr>
          <p:cNvPicPr>
            <a:picLocks noChangeAspect="1"/>
          </p:cNvPicPr>
          <p:nvPr/>
        </p:nvPicPr>
        <p:blipFill>
          <a:blip r:embed="rId2"/>
          <a:stretch>
            <a:fillRect/>
          </a:stretch>
        </p:blipFill>
        <p:spPr>
          <a:xfrm>
            <a:off x="539552" y="199063"/>
            <a:ext cx="1414395" cy="1420491"/>
          </a:xfrm>
          <a:prstGeom prst="rect">
            <a:avLst/>
          </a:prstGeom>
        </p:spPr>
      </p:pic>
      <p:sp>
        <p:nvSpPr>
          <p:cNvPr id="2" name="Rectangle 1"/>
          <p:cNvSpPr/>
          <p:nvPr/>
        </p:nvSpPr>
        <p:spPr>
          <a:xfrm>
            <a:off x="2339752" y="353209"/>
            <a:ext cx="4680520" cy="1077218"/>
          </a:xfrm>
          <a:prstGeom prst="rect">
            <a:avLst/>
          </a:prstGeom>
        </p:spPr>
        <p:txBody>
          <a:bodyPr wrap="square">
            <a:spAutoFit/>
          </a:bodyPr>
          <a:lstStyle/>
          <a:p>
            <a:pPr algn="ctr"/>
            <a:r>
              <a:rPr lang="en-GB" sz="3200" b="1" dirty="0">
                <a:solidFill>
                  <a:srgbClr val="FFC000"/>
                </a:solidFill>
              </a:rPr>
              <a:t>6 Requirements:</a:t>
            </a:r>
          </a:p>
          <a:p>
            <a:pPr algn="ctr"/>
            <a:r>
              <a:rPr lang="en-GB" sz="3200" b="1" dirty="0">
                <a:solidFill>
                  <a:srgbClr val="FFC000"/>
                </a:solidFill>
              </a:rPr>
              <a:t>Teachers</a:t>
            </a:r>
            <a:endParaRPr lang="en-GB" sz="3200" dirty="0">
              <a:solidFill>
                <a:srgbClr val="FF0000"/>
              </a:solidFill>
            </a:endParaRPr>
          </a:p>
        </p:txBody>
      </p:sp>
    </p:spTree>
    <p:extLst>
      <p:ext uri="{BB962C8B-B14F-4D97-AF65-F5344CB8AC3E}">
        <p14:creationId xmlns:p14="http://schemas.microsoft.com/office/powerpoint/2010/main" val="4084935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6476E-9F21-448B-A8B9-3412C1215E6E}"/>
              </a:ext>
            </a:extLst>
          </p:cNvPr>
          <p:cNvPicPr>
            <a:picLocks noChangeAspect="1"/>
          </p:cNvPicPr>
          <p:nvPr/>
        </p:nvPicPr>
        <p:blipFill>
          <a:blip r:embed="rId2"/>
          <a:stretch>
            <a:fillRect/>
          </a:stretch>
        </p:blipFill>
        <p:spPr>
          <a:xfrm>
            <a:off x="467544" y="476672"/>
            <a:ext cx="1414395" cy="1420491"/>
          </a:xfrm>
          <a:prstGeom prst="rect">
            <a:avLst/>
          </a:prstGeom>
        </p:spPr>
      </p:pic>
      <p:sp>
        <p:nvSpPr>
          <p:cNvPr id="3" name="Title 1">
            <a:extLst>
              <a:ext uri="{FF2B5EF4-FFF2-40B4-BE49-F238E27FC236}">
                <a16:creationId xmlns:a16="http://schemas.microsoft.com/office/drawing/2014/main" id="{6FCBBB44-55B1-4EDD-B334-F31CBD5E6D6F}"/>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7 Salary</a:t>
            </a:r>
            <a:endParaRPr lang="en-GB" sz="3200" dirty="0">
              <a:solidFill>
                <a:srgbClr val="FFC000"/>
              </a:solidFill>
            </a:endParaRPr>
          </a:p>
        </p:txBody>
      </p:sp>
      <p:sp>
        <p:nvSpPr>
          <p:cNvPr id="4" name="Content Placeholder 2">
            <a:extLst>
              <a:ext uri="{FF2B5EF4-FFF2-40B4-BE49-F238E27FC236}">
                <a16:creationId xmlns:a16="http://schemas.microsoft.com/office/drawing/2014/main" id="{A5874A9F-5DA7-4049-8B44-27C2F610DCB7}"/>
              </a:ext>
            </a:extLst>
          </p:cNvPr>
          <p:cNvSpPr txBox="1">
            <a:spLocks/>
          </p:cNvSpPr>
          <p:nvPr/>
        </p:nvSpPr>
        <p:spPr>
          <a:xfrm>
            <a:off x="251520" y="2201367"/>
            <a:ext cx="8784976" cy="353189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000" dirty="0">
                <a:solidFill>
                  <a:srgbClr val="002060"/>
                </a:solidFill>
              </a:rPr>
              <a:t>You need to complete your weekly timesheet by 1pm on Thursdays.  </a:t>
            </a:r>
          </a:p>
          <a:p>
            <a:pPr algn="l"/>
            <a:r>
              <a:rPr lang="en-GB" sz="2000" dirty="0">
                <a:solidFill>
                  <a:srgbClr val="002060"/>
                </a:solidFill>
              </a:rPr>
              <a:t>You will need to predict your lessons etc. for the rest of the week.</a:t>
            </a:r>
          </a:p>
          <a:p>
            <a:pPr algn="l"/>
            <a:endParaRPr lang="en-GB" sz="2000" dirty="0">
              <a:solidFill>
                <a:srgbClr val="002060"/>
              </a:solidFill>
            </a:endParaRPr>
          </a:p>
          <a:p>
            <a:pPr algn="l"/>
            <a:r>
              <a:rPr lang="en-GB" sz="2000" dirty="0">
                <a:solidFill>
                  <a:srgbClr val="002060"/>
                </a:solidFill>
              </a:rPr>
              <a:t>If you are subsequently sick or your lessons change due to extra cover for example, you can reflect this in the following week’s timesheet and make a note at the bottom of the page. </a:t>
            </a:r>
          </a:p>
          <a:p>
            <a:pPr algn="l"/>
            <a:endParaRPr lang="en-GB" sz="2000" dirty="0">
              <a:solidFill>
                <a:srgbClr val="002060"/>
              </a:solidFill>
            </a:endParaRPr>
          </a:p>
          <a:p>
            <a:pPr algn="l"/>
            <a:r>
              <a:rPr lang="en-GB" sz="2000" dirty="0">
                <a:solidFill>
                  <a:srgbClr val="002060"/>
                </a:solidFill>
              </a:rPr>
              <a:t>Staff are paid fortnightly on Wednesdays into their bank account.</a:t>
            </a:r>
          </a:p>
          <a:p>
            <a:pPr algn="l"/>
            <a:endParaRPr lang="en-GB" sz="1100" dirty="0">
              <a:solidFill>
                <a:srgbClr val="002060"/>
              </a:solidFill>
            </a:endParaRPr>
          </a:p>
          <a:p>
            <a:pPr algn="l"/>
            <a:endParaRPr lang="en-GB" sz="2400" dirty="0">
              <a:solidFill>
                <a:srgbClr val="002060"/>
              </a:solidFill>
            </a:endParaRPr>
          </a:p>
        </p:txBody>
      </p:sp>
    </p:spTree>
    <p:extLst>
      <p:ext uri="{BB962C8B-B14F-4D97-AF65-F5344CB8AC3E}">
        <p14:creationId xmlns:p14="http://schemas.microsoft.com/office/powerpoint/2010/main" val="4086727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6476E-9F21-448B-A8B9-3412C1215E6E}"/>
              </a:ext>
            </a:extLst>
          </p:cNvPr>
          <p:cNvPicPr>
            <a:picLocks noChangeAspect="1"/>
          </p:cNvPicPr>
          <p:nvPr/>
        </p:nvPicPr>
        <p:blipFill>
          <a:blip r:embed="rId2"/>
          <a:stretch>
            <a:fillRect/>
          </a:stretch>
        </p:blipFill>
        <p:spPr>
          <a:xfrm>
            <a:off x="467544" y="476672"/>
            <a:ext cx="1414395" cy="1420491"/>
          </a:xfrm>
          <a:prstGeom prst="rect">
            <a:avLst/>
          </a:prstGeom>
        </p:spPr>
      </p:pic>
      <p:sp>
        <p:nvSpPr>
          <p:cNvPr id="3" name="Title 1">
            <a:extLst>
              <a:ext uri="{FF2B5EF4-FFF2-40B4-BE49-F238E27FC236}">
                <a16:creationId xmlns:a16="http://schemas.microsoft.com/office/drawing/2014/main" id="{6FCBBB44-55B1-4EDD-B334-F31CBD5E6D6F}"/>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7 Salary</a:t>
            </a:r>
            <a:endParaRPr lang="en-GB" sz="3200" dirty="0">
              <a:solidFill>
                <a:srgbClr val="FFC000"/>
              </a:solidFill>
            </a:endParaRPr>
          </a:p>
        </p:txBody>
      </p:sp>
      <p:sp>
        <p:nvSpPr>
          <p:cNvPr id="4" name="TextBox 3"/>
          <p:cNvSpPr txBox="1"/>
          <p:nvPr/>
        </p:nvSpPr>
        <p:spPr>
          <a:xfrm>
            <a:off x="471356" y="2276370"/>
            <a:ext cx="8841908" cy="4647426"/>
          </a:xfrm>
          <a:prstGeom prst="rect">
            <a:avLst/>
          </a:prstGeom>
          <a:noFill/>
        </p:spPr>
        <p:txBody>
          <a:bodyPr wrap="none" rtlCol="0">
            <a:spAutoFit/>
          </a:bodyPr>
          <a:lstStyle/>
          <a:p>
            <a:r>
              <a:rPr lang="en-GB" sz="2400" dirty="0">
                <a:solidFill>
                  <a:srgbClr val="002060"/>
                </a:solidFill>
              </a:rPr>
              <a:t>As well as claiming for teaching lessons on your timesheet, </a:t>
            </a:r>
          </a:p>
          <a:p>
            <a:r>
              <a:rPr lang="en-GB" sz="2400" dirty="0">
                <a:solidFill>
                  <a:srgbClr val="002060"/>
                </a:solidFill>
              </a:rPr>
              <a:t>you can also claim for a number of other tasks.</a:t>
            </a:r>
          </a:p>
          <a:p>
            <a:endParaRPr lang="en-GB" sz="1200" dirty="0">
              <a:solidFill>
                <a:srgbClr val="002060"/>
              </a:solidFill>
            </a:endParaRPr>
          </a:p>
          <a:p>
            <a:r>
              <a:rPr lang="en-GB" sz="2400" dirty="0" err="1">
                <a:solidFill>
                  <a:srgbClr val="002060"/>
                </a:solidFill>
              </a:rPr>
              <a:t>Eg</a:t>
            </a:r>
            <a:r>
              <a:rPr lang="en-GB" sz="2400" dirty="0">
                <a:solidFill>
                  <a:srgbClr val="002060"/>
                </a:solidFill>
              </a:rPr>
              <a:t>: Weekly Staff Meeting                  30 mins.</a:t>
            </a:r>
          </a:p>
          <a:p>
            <a:r>
              <a:rPr lang="en-GB" sz="2400" dirty="0">
                <a:solidFill>
                  <a:srgbClr val="002060"/>
                </a:solidFill>
              </a:rPr>
              <a:t>       Writing Weekly plan(s)                 15 mins per 90 minute band</a:t>
            </a:r>
          </a:p>
          <a:p>
            <a:r>
              <a:rPr lang="en-US" sz="2400" dirty="0">
                <a:solidFill>
                  <a:srgbClr val="002060"/>
                </a:solidFill>
              </a:rPr>
              <a:t>       Completing 6-weekly Tutorials   60mins</a:t>
            </a:r>
            <a:endParaRPr lang="en-GB" sz="2400" dirty="0">
              <a:solidFill>
                <a:srgbClr val="002060"/>
              </a:solidFill>
            </a:endParaRPr>
          </a:p>
          <a:p>
            <a:r>
              <a:rPr lang="en-GB" sz="2400" dirty="0">
                <a:solidFill>
                  <a:srgbClr val="002060"/>
                </a:solidFill>
              </a:rPr>
              <a:t>       Official 6-weekly Test Marking   60 minutes</a:t>
            </a:r>
          </a:p>
          <a:p>
            <a:r>
              <a:rPr lang="en-GB" sz="2400" dirty="0">
                <a:solidFill>
                  <a:srgbClr val="002060"/>
                </a:solidFill>
              </a:rPr>
              <a:t>       Any weekly Clubs that you run   60 minutes </a:t>
            </a:r>
            <a:r>
              <a:rPr lang="en-GB" sz="1600" dirty="0">
                <a:solidFill>
                  <a:srgbClr val="002060"/>
                </a:solidFill>
              </a:rPr>
              <a:t>(+15 mins prep for Acad. Clubs)</a:t>
            </a:r>
          </a:p>
          <a:p>
            <a:r>
              <a:rPr lang="en-GB" sz="2400" dirty="0">
                <a:solidFill>
                  <a:srgbClr val="002060"/>
                </a:solidFill>
              </a:rPr>
              <a:t>       </a:t>
            </a:r>
            <a:endParaRPr lang="en-GB" sz="2400" dirty="0">
              <a:solidFill>
                <a:srgbClr val="FF0000"/>
              </a:solidFill>
            </a:endParaRPr>
          </a:p>
          <a:p>
            <a:endParaRPr lang="en-GB" sz="2400" dirty="0">
              <a:solidFill>
                <a:srgbClr val="002060"/>
              </a:solidFill>
            </a:endParaRPr>
          </a:p>
          <a:p>
            <a:r>
              <a:rPr lang="en-GB" sz="2400" dirty="0">
                <a:solidFill>
                  <a:srgbClr val="002060"/>
                </a:solidFill>
              </a:rPr>
              <a:t>Please see the complete list of claimable items in the next slide.</a:t>
            </a:r>
          </a:p>
          <a:p>
            <a:endParaRPr lang="en-GB" sz="2400" dirty="0">
              <a:solidFill>
                <a:srgbClr val="002060"/>
              </a:solidFill>
            </a:endParaRPr>
          </a:p>
          <a:p>
            <a:endParaRPr lang="en-GB" sz="2000" dirty="0">
              <a:solidFill>
                <a:srgbClr val="002060"/>
              </a:solidFill>
            </a:endParaRPr>
          </a:p>
        </p:txBody>
      </p:sp>
    </p:spTree>
    <p:extLst>
      <p:ext uri="{BB962C8B-B14F-4D97-AF65-F5344CB8AC3E}">
        <p14:creationId xmlns:p14="http://schemas.microsoft.com/office/powerpoint/2010/main" val="117775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6476E-9F21-448B-A8B9-3412C1215E6E}"/>
              </a:ext>
            </a:extLst>
          </p:cNvPr>
          <p:cNvPicPr>
            <a:picLocks noChangeAspect="1"/>
          </p:cNvPicPr>
          <p:nvPr/>
        </p:nvPicPr>
        <p:blipFill>
          <a:blip r:embed="rId2"/>
          <a:stretch>
            <a:fillRect/>
          </a:stretch>
        </p:blipFill>
        <p:spPr>
          <a:xfrm>
            <a:off x="465086" y="490397"/>
            <a:ext cx="707197" cy="710245"/>
          </a:xfrm>
          <a:prstGeom prst="rect">
            <a:avLst/>
          </a:prstGeom>
        </p:spPr>
      </p:pic>
      <p:sp>
        <p:nvSpPr>
          <p:cNvPr id="3" name="Rectangle 2"/>
          <p:cNvSpPr/>
          <p:nvPr/>
        </p:nvSpPr>
        <p:spPr>
          <a:xfrm>
            <a:off x="3491880" y="476672"/>
            <a:ext cx="1526572" cy="1077218"/>
          </a:xfrm>
          <a:prstGeom prst="rect">
            <a:avLst/>
          </a:prstGeom>
        </p:spPr>
        <p:txBody>
          <a:bodyPr wrap="none">
            <a:spAutoFit/>
          </a:bodyPr>
          <a:lstStyle/>
          <a:p>
            <a:r>
              <a:rPr lang="en-GB" sz="3200" b="1" dirty="0">
                <a:solidFill>
                  <a:srgbClr val="FFC000"/>
                </a:solidFill>
              </a:rPr>
              <a:t>7 Salary</a:t>
            </a:r>
          </a:p>
          <a:p>
            <a:r>
              <a:rPr lang="en-GB" sz="3200" b="1" dirty="0">
                <a:solidFill>
                  <a:srgbClr val="FFC000"/>
                </a:solidFill>
              </a:rPr>
              <a:t> </a:t>
            </a:r>
            <a:endParaRPr lang="en-GB" sz="2800" dirty="0">
              <a:solidFill>
                <a:srgbClr val="FFC000"/>
              </a:solidFill>
            </a:endParaRPr>
          </a:p>
        </p:txBody>
      </p:sp>
      <p:sp>
        <p:nvSpPr>
          <p:cNvPr id="4" name="TextBox 3"/>
          <p:cNvSpPr txBox="1"/>
          <p:nvPr/>
        </p:nvSpPr>
        <p:spPr>
          <a:xfrm>
            <a:off x="1872459" y="1041851"/>
            <a:ext cx="6195029" cy="461665"/>
          </a:xfrm>
          <a:prstGeom prst="rect">
            <a:avLst/>
          </a:prstGeom>
          <a:noFill/>
        </p:spPr>
        <p:txBody>
          <a:bodyPr wrap="none" rtlCol="0">
            <a:spAutoFit/>
          </a:bodyPr>
          <a:lstStyle/>
          <a:p>
            <a:r>
              <a:rPr lang="en-GB" sz="2400" dirty="0">
                <a:solidFill>
                  <a:srgbClr val="002060"/>
                </a:solidFill>
              </a:rPr>
              <a:t>Please indicate the following on your timesheet:</a:t>
            </a:r>
          </a:p>
        </p:txBody>
      </p:sp>
      <p:sp>
        <p:nvSpPr>
          <p:cNvPr id="11" name="Rectangle 10"/>
          <p:cNvSpPr/>
          <p:nvPr/>
        </p:nvSpPr>
        <p:spPr>
          <a:xfrm>
            <a:off x="338234" y="5157192"/>
            <a:ext cx="6984776" cy="646331"/>
          </a:xfrm>
          <a:prstGeom prst="rect">
            <a:avLst/>
          </a:prstGeom>
        </p:spPr>
        <p:txBody>
          <a:bodyPr wrap="square">
            <a:spAutoFit/>
          </a:bodyPr>
          <a:lstStyle/>
          <a:p>
            <a:r>
              <a:rPr lang="en-GB" b="1" dirty="0">
                <a:solidFill>
                  <a:srgbClr val="FFC000"/>
                </a:solidFill>
              </a:rPr>
              <a:t>PROCEDURE</a:t>
            </a:r>
            <a:endParaRPr lang="en-GB" dirty="0">
              <a:solidFill>
                <a:srgbClr val="FFC000"/>
              </a:solidFill>
            </a:endParaRPr>
          </a:p>
          <a:p>
            <a:r>
              <a:rPr lang="en-GB" b="1" dirty="0">
                <a:solidFill>
                  <a:srgbClr val="002060"/>
                </a:solidFill>
              </a:rPr>
              <a:t>Weekly hours to be submitted by </a:t>
            </a:r>
            <a:r>
              <a:rPr lang="en-GB" b="1" dirty="0">
                <a:solidFill>
                  <a:srgbClr val="FFC000"/>
                </a:solidFill>
              </a:rPr>
              <a:t>THURSDAY 13.00H WITHOUT FAIL</a:t>
            </a:r>
            <a:endParaRPr lang="en-GB" dirty="0">
              <a:solidFill>
                <a:srgbClr val="FFC000"/>
              </a:solidFill>
            </a:endParaRPr>
          </a:p>
        </p:txBody>
      </p:sp>
      <p:sp>
        <p:nvSpPr>
          <p:cNvPr id="12" name="Rectangle 11"/>
          <p:cNvSpPr/>
          <p:nvPr/>
        </p:nvSpPr>
        <p:spPr>
          <a:xfrm>
            <a:off x="338234" y="5733256"/>
            <a:ext cx="6984776" cy="369332"/>
          </a:xfrm>
          <a:prstGeom prst="rect">
            <a:avLst/>
          </a:prstGeom>
        </p:spPr>
        <p:txBody>
          <a:bodyPr wrap="square">
            <a:spAutoFit/>
          </a:bodyPr>
          <a:lstStyle/>
          <a:p>
            <a:r>
              <a:rPr lang="en-GB" b="1" dirty="0" err="1">
                <a:solidFill>
                  <a:srgbClr val="002060"/>
                </a:solidFill>
              </a:rPr>
              <a:t>Pls</a:t>
            </a:r>
            <a:r>
              <a:rPr lang="en-GB" b="1" dirty="0">
                <a:solidFill>
                  <a:srgbClr val="002060"/>
                </a:solidFill>
              </a:rPr>
              <a:t> check Slack for alterations or questions by </a:t>
            </a:r>
            <a:r>
              <a:rPr lang="en-GB" b="1" dirty="0">
                <a:solidFill>
                  <a:srgbClr val="FFC000"/>
                </a:solidFill>
              </a:rPr>
              <a:t>THURSDAY END OF DAY</a:t>
            </a:r>
            <a:endParaRPr lang="en-GB" dirty="0">
              <a:solidFill>
                <a:srgbClr val="FFC000"/>
              </a:solidFill>
            </a:endParaRPr>
          </a:p>
        </p:txBody>
      </p:sp>
      <p:sp>
        <p:nvSpPr>
          <p:cNvPr id="6" name="TextBox 5"/>
          <p:cNvSpPr txBox="1"/>
          <p:nvPr/>
        </p:nvSpPr>
        <p:spPr>
          <a:xfrm>
            <a:off x="338234" y="1752759"/>
            <a:ext cx="8654229" cy="3323987"/>
          </a:xfrm>
          <a:prstGeom prst="rect">
            <a:avLst/>
          </a:prstGeom>
          <a:noFill/>
        </p:spPr>
        <p:txBody>
          <a:bodyPr wrap="none" rtlCol="0">
            <a:spAutoFit/>
          </a:bodyPr>
          <a:lstStyle/>
          <a:p>
            <a:r>
              <a:rPr lang="en-US" sz="1400" b="1" dirty="0">
                <a:solidFill>
                  <a:schemeClr val="tx2"/>
                </a:solidFill>
              </a:rPr>
              <a:t>Academic Admin</a:t>
            </a:r>
            <a:r>
              <a:rPr lang="en-US" sz="1400" dirty="0">
                <a:solidFill>
                  <a:schemeClr val="tx2"/>
                </a:solidFill>
              </a:rPr>
              <a:t>    = £… p/h for GE Admin</a:t>
            </a:r>
          </a:p>
          <a:p>
            <a:r>
              <a:rPr lang="en-US" sz="1400" b="1" dirty="0">
                <a:solidFill>
                  <a:schemeClr val="tx2"/>
                </a:solidFill>
              </a:rPr>
              <a:t>Activities Assistant </a:t>
            </a:r>
            <a:r>
              <a:rPr lang="en-US" sz="1400" dirty="0">
                <a:solidFill>
                  <a:schemeClr val="tx2"/>
                </a:solidFill>
              </a:rPr>
              <a:t>= £….. p/h for extra-curricular </a:t>
            </a:r>
            <a:r>
              <a:rPr lang="en-US" sz="1400" dirty="0" err="1">
                <a:solidFill>
                  <a:schemeClr val="tx2"/>
                </a:solidFill>
              </a:rPr>
              <a:t>activitiesfor</a:t>
            </a:r>
            <a:r>
              <a:rPr lang="en-US" sz="1400" dirty="0">
                <a:solidFill>
                  <a:schemeClr val="tx2"/>
                </a:solidFill>
              </a:rPr>
              <a:t> Santi</a:t>
            </a:r>
          </a:p>
          <a:p>
            <a:r>
              <a:rPr lang="en-US" sz="1400" b="1" dirty="0">
                <a:solidFill>
                  <a:schemeClr val="tx2"/>
                </a:solidFill>
              </a:rPr>
              <a:t>APPR</a:t>
            </a:r>
            <a:r>
              <a:rPr lang="en-US" sz="1400" dirty="0">
                <a:solidFill>
                  <a:schemeClr val="tx2"/>
                </a:solidFill>
              </a:rPr>
              <a:t>                        =  Yearly appraisal – 45 </a:t>
            </a:r>
            <a:r>
              <a:rPr lang="en-US" sz="1400" dirty="0" err="1">
                <a:solidFill>
                  <a:schemeClr val="tx2"/>
                </a:solidFill>
              </a:rPr>
              <a:t>mins</a:t>
            </a:r>
            <a:endParaRPr lang="en-US" sz="1400" dirty="0">
              <a:solidFill>
                <a:schemeClr val="tx2"/>
              </a:solidFill>
            </a:endParaRPr>
          </a:p>
          <a:p>
            <a:r>
              <a:rPr lang="en-US" sz="1400" b="1" dirty="0">
                <a:solidFill>
                  <a:schemeClr val="tx2"/>
                </a:solidFill>
              </a:rPr>
              <a:t>Clubs</a:t>
            </a:r>
            <a:r>
              <a:rPr lang="en-US" sz="1400" dirty="0">
                <a:solidFill>
                  <a:schemeClr val="tx2"/>
                </a:solidFill>
              </a:rPr>
              <a:t>                        = 1 hour (1h 15 for Academic club)</a:t>
            </a:r>
          </a:p>
          <a:p>
            <a:r>
              <a:rPr lang="en-US" sz="1400" b="1" dirty="0">
                <a:solidFill>
                  <a:schemeClr val="tx2"/>
                </a:solidFill>
              </a:rPr>
              <a:t>CPD</a:t>
            </a:r>
            <a:r>
              <a:rPr lang="en-US" sz="1400" dirty="0">
                <a:solidFill>
                  <a:schemeClr val="tx2"/>
                </a:solidFill>
              </a:rPr>
              <a:t>                          = 1 hour</a:t>
            </a:r>
          </a:p>
          <a:p>
            <a:r>
              <a:rPr lang="en-US" sz="1400" b="1" dirty="0">
                <a:solidFill>
                  <a:schemeClr val="tx2"/>
                </a:solidFill>
              </a:rPr>
              <a:t>ESP  </a:t>
            </a:r>
            <a:r>
              <a:rPr lang="en-US" sz="1400" dirty="0">
                <a:solidFill>
                  <a:schemeClr val="tx2"/>
                </a:solidFill>
              </a:rPr>
              <a:t>                         = number of ESP teaching hours</a:t>
            </a:r>
          </a:p>
          <a:p>
            <a:r>
              <a:rPr lang="en-US" sz="1400" b="1" dirty="0">
                <a:solidFill>
                  <a:schemeClr val="tx2"/>
                </a:solidFill>
              </a:rPr>
              <a:t>IND </a:t>
            </a:r>
            <a:r>
              <a:rPr lang="en-US" sz="1400" dirty="0">
                <a:solidFill>
                  <a:schemeClr val="tx2"/>
                </a:solidFill>
              </a:rPr>
              <a:t>                          = new teacher induction (1 hour)</a:t>
            </a:r>
          </a:p>
          <a:p>
            <a:r>
              <a:rPr lang="en-US" sz="1400" b="1" dirty="0">
                <a:solidFill>
                  <a:schemeClr val="tx2"/>
                </a:solidFill>
              </a:rPr>
              <a:t>OF  </a:t>
            </a:r>
            <a:r>
              <a:rPr lang="en-US" sz="1400" dirty="0">
                <a:solidFill>
                  <a:schemeClr val="tx2"/>
                </a:solidFill>
              </a:rPr>
              <a:t>                           = Observation Feedback (30mins)</a:t>
            </a:r>
          </a:p>
          <a:p>
            <a:r>
              <a:rPr lang="en-US" sz="1400" b="1" dirty="0">
                <a:solidFill>
                  <a:schemeClr val="tx2"/>
                </a:solidFill>
              </a:rPr>
              <a:t>SFG</a:t>
            </a:r>
            <a:r>
              <a:rPr lang="en-US" sz="1400" dirty="0">
                <a:solidFill>
                  <a:schemeClr val="tx2"/>
                </a:solidFill>
              </a:rPr>
              <a:t>                           = Safeguarding Training (1 hour)</a:t>
            </a:r>
          </a:p>
          <a:p>
            <a:r>
              <a:rPr lang="en-US" sz="1400" b="1" dirty="0">
                <a:solidFill>
                  <a:schemeClr val="tx2"/>
                </a:solidFill>
              </a:rPr>
              <a:t>SM   </a:t>
            </a:r>
            <a:r>
              <a:rPr lang="en-US" sz="1400" dirty="0">
                <a:solidFill>
                  <a:schemeClr val="tx2"/>
                </a:solidFill>
              </a:rPr>
              <a:t>                         = Staff Meeting (30mins)</a:t>
            </a:r>
          </a:p>
          <a:p>
            <a:r>
              <a:rPr lang="en-US" sz="1400" b="1" dirty="0">
                <a:solidFill>
                  <a:schemeClr val="tx2"/>
                </a:solidFill>
              </a:rPr>
              <a:t>Teaching Hours      </a:t>
            </a:r>
            <a:r>
              <a:rPr lang="en-US" sz="1400" dirty="0">
                <a:solidFill>
                  <a:schemeClr val="tx2"/>
                </a:solidFill>
              </a:rPr>
              <a:t>= Normal rate classes – not ESP</a:t>
            </a:r>
          </a:p>
          <a:p>
            <a:r>
              <a:rPr lang="en-US" sz="1400" b="1" dirty="0">
                <a:solidFill>
                  <a:schemeClr val="tx2"/>
                </a:solidFill>
              </a:rPr>
              <a:t>TM    </a:t>
            </a:r>
            <a:r>
              <a:rPr lang="en-US" sz="1400" dirty="0">
                <a:solidFill>
                  <a:schemeClr val="tx2"/>
                </a:solidFill>
              </a:rPr>
              <a:t>                        = Proficiency Test Marking (1 hour)</a:t>
            </a:r>
          </a:p>
          <a:p>
            <a:r>
              <a:rPr lang="en-US" sz="1400" b="1" dirty="0">
                <a:solidFill>
                  <a:schemeClr val="tx2"/>
                </a:solidFill>
              </a:rPr>
              <a:t>WP</a:t>
            </a:r>
            <a:r>
              <a:rPr lang="en-US" sz="1400" dirty="0">
                <a:solidFill>
                  <a:schemeClr val="tx2"/>
                </a:solidFill>
              </a:rPr>
              <a:t>                           = Weekly Plans – 15mins per teaching band e.g. TT1 = 2 bands = 30mins, RLSW = 1 band = 15 </a:t>
            </a:r>
            <a:r>
              <a:rPr lang="en-US" sz="1400" dirty="0" err="1">
                <a:solidFill>
                  <a:schemeClr val="tx2"/>
                </a:solidFill>
              </a:rPr>
              <a:t>mins</a:t>
            </a:r>
            <a:endParaRPr lang="en-US" sz="1400" dirty="0">
              <a:solidFill>
                <a:schemeClr val="tx2"/>
              </a:solidFill>
            </a:endParaRPr>
          </a:p>
          <a:p>
            <a:r>
              <a:rPr lang="en-US" sz="1400" b="1" dirty="0" err="1">
                <a:solidFill>
                  <a:schemeClr val="tx2"/>
                </a:solidFill>
              </a:rPr>
              <a:t>Xtra</a:t>
            </a:r>
            <a:r>
              <a:rPr lang="en-US" sz="1400" dirty="0">
                <a:solidFill>
                  <a:schemeClr val="tx2"/>
                </a:solidFill>
              </a:rPr>
              <a:t>                          = Extras e.g. magazine, IELTS co-ordination</a:t>
            </a:r>
          </a:p>
          <a:p>
            <a:r>
              <a:rPr lang="en-US" sz="1400" b="1" dirty="0">
                <a:solidFill>
                  <a:schemeClr val="tx2"/>
                </a:solidFill>
              </a:rPr>
              <a:t>Sick/Holiday</a:t>
            </a:r>
            <a:r>
              <a:rPr lang="en-US" sz="1400" dirty="0">
                <a:solidFill>
                  <a:schemeClr val="tx2"/>
                </a:solidFill>
              </a:rPr>
              <a:t>            = number of sick or holiday days</a:t>
            </a:r>
          </a:p>
        </p:txBody>
      </p:sp>
    </p:spTree>
    <p:extLst>
      <p:ext uri="{BB962C8B-B14F-4D97-AF65-F5344CB8AC3E}">
        <p14:creationId xmlns:p14="http://schemas.microsoft.com/office/powerpoint/2010/main" val="1705088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33BDAD-3C92-46F6-9D72-CCCB2E6B7AFF}"/>
              </a:ext>
            </a:extLst>
          </p:cNvPr>
          <p:cNvPicPr>
            <a:picLocks noChangeAspect="1"/>
          </p:cNvPicPr>
          <p:nvPr/>
        </p:nvPicPr>
        <p:blipFill>
          <a:blip r:embed="rId2"/>
          <a:stretch>
            <a:fillRect/>
          </a:stretch>
        </p:blipFill>
        <p:spPr>
          <a:xfrm>
            <a:off x="683567" y="135892"/>
            <a:ext cx="1414395" cy="1420491"/>
          </a:xfrm>
          <a:prstGeom prst="rect">
            <a:avLst/>
          </a:prstGeom>
        </p:spPr>
      </p:pic>
      <p:sp>
        <p:nvSpPr>
          <p:cNvPr id="4" name="Title 1">
            <a:extLst>
              <a:ext uri="{FF2B5EF4-FFF2-40B4-BE49-F238E27FC236}">
                <a16:creationId xmlns:a16="http://schemas.microsoft.com/office/drawing/2014/main" id="{9A4E0907-FB7E-4E60-9B15-015094DA0655}"/>
              </a:ext>
            </a:extLst>
          </p:cNvPr>
          <p:cNvSpPr txBox="1">
            <a:spLocks/>
          </p:cNvSpPr>
          <p:nvPr/>
        </p:nvSpPr>
        <p:spPr>
          <a:xfrm>
            <a:off x="457200" y="13589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8 Things to Remember </a:t>
            </a:r>
            <a:endParaRPr lang="en-GB" sz="3200" dirty="0">
              <a:solidFill>
                <a:srgbClr val="FFC000"/>
              </a:solidFill>
            </a:endParaRPr>
          </a:p>
        </p:txBody>
      </p:sp>
      <p:sp>
        <p:nvSpPr>
          <p:cNvPr id="5" name="Content Placeholder 2">
            <a:extLst>
              <a:ext uri="{FF2B5EF4-FFF2-40B4-BE49-F238E27FC236}">
                <a16:creationId xmlns:a16="http://schemas.microsoft.com/office/drawing/2014/main" id="{D11DD616-D5A9-4F93-B276-1C7E626733AE}"/>
              </a:ext>
            </a:extLst>
          </p:cNvPr>
          <p:cNvSpPr txBox="1">
            <a:spLocks/>
          </p:cNvSpPr>
          <p:nvPr/>
        </p:nvSpPr>
        <p:spPr>
          <a:xfrm>
            <a:off x="447483" y="1412776"/>
            <a:ext cx="8229600" cy="511256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u="sng" dirty="0">
                <a:solidFill>
                  <a:srgbClr val="002060"/>
                </a:solidFill>
              </a:rPr>
              <a:t>Monday:</a:t>
            </a:r>
          </a:p>
          <a:p>
            <a:pPr algn="l"/>
            <a:r>
              <a:rPr lang="en-GB" sz="1200" dirty="0">
                <a:solidFill>
                  <a:srgbClr val="002060"/>
                </a:solidFill>
              </a:rPr>
              <a:t>New student intake and testing </a:t>
            </a:r>
          </a:p>
          <a:p>
            <a:pPr algn="l"/>
            <a:r>
              <a:rPr lang="en-GB" sz="1200" dirty="0">
                <a:solidFill>
                  <a:srgbClr val="002060"/>
                </a:solidFill>
              </a:rPr>
              <a:t>Possibility of new students in class  </a:t>
            </a:r>
          </a:p>
          <a:p>
            <a:pPr algn="l"/>
            <a:endParaRPr lang="en-GB" sz="1200" dirty="0">
              <a:solidFill>
                <a:srgbClr val="002060"/>
              </a:solidFill>
            </a:endParaRPr>
          </a:p>
          <a:p>
            <a:pPr algn="l"/>
            <a:r>
              <a:rPr lang="en-GB" sz="1200" u="sng" dirty="0">
                <a:solidFill>
                  <a:srgbClr val="002060"/>
                </a:solidFill>
              </a:rPr>
              <a:t>Tuesday:</a:t>
            </a:r>
          </a:p>
          <a:p>
            <a:pPr algn="l"/>
            <a:r>
              <a:rPr lang="en-GB" sz="1200" dirty="0">
                <a:solidFill>
                  <a:srgbClr val="002060"/>
                </a:solidFill>
              </a:rPr>
              <a:t>Possibility of new students in class. </a:t>
            </a:r>
          </a:p>
          <a:p>
            <a:pPr algn="l"/>
            <a:r>
              <a:rPr lang="en-US" sz="1200" dirty="0">
                <a:solidFill>
                  <a:srgbClr val="002060"/>
                </a:solidFill>
              </a:rPr>
              <a:t>Explain fire evacuation procedure and give a tutorial to new students and note both on tutorial cards (before the end of the week).</a:t>
            </a:r>
          </a:p>
          <a:p>
            <a:pPr algn="l"/>
            <a:endParaRPr lang="en-GB" sz="1200" dirty="0">
              <a:solidFill>
                <a:srgbClr val="002060"/>
              </a:solidFill>
            </a:endParaRPr>
          </a:p>
          <a:p>
            <a:pPr algn="l"/>
            <a:r>
              <a:rPr lang="en-GB" sz="1200" u="sng" dirty="0">
                <a:solidFill>
                  <a:srgbClr val="002060"/>
                </a:solidFill>
              </a:rPr>
              <a:t>Thursday:</a:t>
            </a:r>
          </a:p>
          <a:p>
            <a:pPr algn="l"/>
            <a:r>
              <a:rPr lang="en-GB" sz="1200" dirty="0">
                <a:solidFill>
                  <a:srgbClr val="002060"/>
                </a:solidFill>
              </a:rPr>
              <a:t>Next week’s teaching timetable is circulated  -  check for changes.</a:t>
            </a:r>
          </a:p>
          <a:p>
            <a:pPr algn="l"/>
            <a:r>
              <a:rPr lang="en-GB" sz="1200" dirty="0">
                <a:solidFill>
                  <a:srgbClr val="002060"/>
                </a:solidFill>
              </a:rPr>
              <a:t>Submit Timesheet by 1pm.</a:t>
            </a:r>
          </a:p>
          <a:p>
            <a:pPr algn="l"/>
            <a:endParaRPr lang="en-GB" sz="1200" dirty="0">
              <a:solidFill>
                <a:srgbClr val="002060"/>
              </a:solidFill>
            </a:endParaRPr>
          </a:p>
          <a:p>
            <a:pPr algn="l"/>
            <a:r>
              <a:rPr lang="en-GB" sz="1200" u="sng" dirty="0">
                <a:solidFill>
                  <a:srgbClr val="002060"/>
                </a:solidFill>
              </a:rPr>
              <a:t>Friday:</a:t>
            </a:r>
          </a:p>
          <a:p>
            <a:pPr algn="l"/>
            <a:r>
              <a:rPr lang="en-US" sz="1200" dirty="0">
                <a:solidFill>
                  <a:srgbClr val="002060"/>
                </a:solidFill>
              </a:rPr>
              <a:t>Under 18s tutorials, recorded on Tutorial form.</a:t>
            </a:r>
            <a:endParaRPr lang="en-GB" sz="1200" dirty="0">
              <a:solidFill>
                <a:srgbClr val="002060"/>
              </a:solidFill>
            </a:endParaRPr>
          </a:p>
          <a:p>
            <a:pPr algn="l"/>
            <a:r>
              <a:rPr lang="en-GB" sz="1200" dirty="0">
                <a:solidFill>
                  <a:srgbClr val="002060"/>
                </a:solidFill>
              </a:rPr>
              <a:t>Check students’ Portfolios for the week </a:t>
            </a:r>
          </a:p>
          <a:p>
            <a:pPr algn="l"/>
            <a:r>
              <a:rPr lang="en-GB" sz="1200" dirty="0">
                <a:solidFill>
                  <a:srgbClr val="002060"/>
                </a:solidFill>
              </a:rPr>
              <a:t>Staff Meeting in staffroom 12.30 pm.</a:t>
            </a:r>
          </a:p>
          <a:p>
            <a:pPr algn="l"/>
            <a:r>
              <a:rPr lang="en-GB" sz="1200" dirty="0">
                <a:solidFill>
                  <a:srgbClr val="002060"/>
                </a:solidFill>
              </a:rPr>
              <a:t>Possible CPD session after staff meeting 1-2pm </a:t>
            </a:r>
          </a:p>
          <a:p>
            <a:pPr algn="l"/>
            <a:endParaRPr lang="en-GB" sz="1100" dirty="0">
              <a:solidFill>
                <a:srgbClr val="002060"/>
              </a:solidFill>
            </a:endParaRPr>
          </a:p>
        </p:txBody>
      </p:sp>
    </p:spTree>
    <p:extLst>
      <p:ext uri="{BB962C8B-B14F-4D97-AF65-F5344CB8AC3E}">
        <p14:creationId xmlns:p14="http://schemas.microsoft.com/office/powerpoint/2010/main" val="2120260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E0907-FB7E-4E60-9B15-015094DA0655}"/>
              </a:ext>
            </a:extLst>
          </p:cNvPr>
          <p:cNvSpPr txBox="1">
            <a:spLocks/>
          </p:cNvSpPr>
          <p:nvPr/>
        </p:nvSpPr>
        <p:spPr>
          <a:xfrm>
            <a:off x="389104" y="33780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8 Things to Remember </a:t>
            </a:r>
            <a:endParaRPr lang="en-GB" sz="3200" dirty="0">
              <a:solidFill>
                <a:srgbClr val="FFC000"/>
              </a:solidFill>
            </a:endParaRPr>
          </a:p>
        </p:txBody>
      </p:sp>
      <p:pic>
        <p:nvPicPr>
          <p:cNvPr id="3" name="Picture 2">
            <a:extLst>
              <a:ext uri="{FF2B5EF4-FFF2-40B4-BE49-F238E27FC236}">
                <a16:creationId xmlns:a16="http://schemas.microsoft.com/office/drawing/2014/main" id="{5333BDAD-3C92-46F6-9D72-CCCB2E6B7AFF}"/>
              </a:ext>
            </a:extLst>
          </p:cNvPr>
          <p:cNvPicPr>
            <a:picLocks noChangeAspect="1"/>
          </p:cNvPicPr>
          <p:nvPr/>
        </p:nvPicPr>
        <p:blipFill>
          <a:blip r:embed="rId2"/>
          <a:stretch>
            <a:fillRect/>
          </a:stretch>
        </p:blipFill>
        <p:spPr>
          <a:xfrm>
            <a:off x="683568" y="337809"/>
            <a:ext cx="1414395" cy="1420491"/>
          </a:xfrm>
          <a:prstGeom prst="rect">
            <a:avLst/>
          </a:prstGeom>
        </p:spPr>
      </p:pic>
      <p:sp>
        <p:nvSpPr>
          <p:cNvPr id="4" name="TextBox 3"/>
          <p:cNvSpPr txBox="1"/>
          <p:nvPr/>
        </p:nvSpPr>
        <p:spPr>
          <a:xfrm>
            <a:off x="555262" y="1760795"/>
            <a:ext cx="8064896" cy="4247317"/>
          </a:xfrm>
          <a:prstGeom prst="rect">
            <a:avLst/>
          </a:prstGeom>
          <a:noFill/>
        </p:spPr>
        <p:txBody>
          <a:bodyPr wrap="square" rtlCol="0">
            <a:spAutoFit/>
          </a:bodyPr>
          <a:lstStyle/>
          <a:p>
            <a:r>
              <a:rPr lang="en-GB" dirty="0">
                <a:solidFill>
                  <a:srgbClr val="002060"/>
                </a:solidFill>
              </a:rPr>
              <a:t>You will have a lockable staffroom locker for your books and personal possessions and a pigeon-hole for communication.</a:t>
            </a:r>
          </a:p>
          <a:p>
            <a:endParaRPr lang="en-GB" dirty="0">
              <a:solidFill>
                <a:srgbClr val="002060"/>
              </a:solidFill>
            </a:endParaRPr>
          </a:p>
          <a:p>
            <a:r>
              <a:rPr lang="en-GB" dirty="0">
                <a:solidFill>
                  <a:srgbClr val="002060"/>
                </a:solidFill>
              </a:rPr>
              <a:t>Please bring a mug, to be kept clean and in your locker.</a:t>
            </a:r>
          </a:p>
          <a:p>
            <a:endParaRPr lang="en-US" dirty="0">
              <a:solidFill>
                <a:srgbClr val="002060"/>
              </a:solidFill>
            </a:endParaRPr>
          </a:p>
          <a:p>
            <a:r>
              <a:rPr lang="en-US" dirty="0">
                <a:solidFill>
                  <a:srgbClr val="002060"/>
                </a:solidFill>
              </a:rPr>
              <a:t>Tea, coffee and milk are provided in the staffroom kitchen.  Please wash up your mug </a:t>
            </a:r>
            <a:r>
              <a:rPr lang="en-US" b="1" dirty="0">
                <a:solidFill>
                  <a:srgbClr val="002060"/>
                </a:solidFill>
              </a:rPr>
              <a:t>after each use.</a:t>
            </a:r>
          </a:p>
          <a:p>
            <a:endParaRPr lang="en-US" dirty="0">
              <a:solidFill>
                <a:srgbClr val="002060"/>
              </a:solidFill>
            </a:endParaRPr>
          </a:p>
          <a:p>
            <a:r>
              <a:rPr lang="en-US" dirty="0">
                <a:solidFill>
                  <a:srgbClr val="002060"/>
                </a:solidFill>
              </a:rPr>
              <a:t>You will be given a lanyard with ID card which you will need to wear at all times please.  You will also have a card reader in order to pass through doors.</a:t>
            </a:r>
          </a:p>
          <a:p>
            <a:endParaRPr lang="en-US" dirty="0">
              <a:solidFill>
                <a:srgbClr val="002060"/>
              </a:solidFill>
            </a:endParaRPr>
          </a:p>
          <a:p>
            <a:r>
              <a:rPr lang="en-US" dirty="0">
                <a:solidFill>
                  <a:srgbClr val="002060"/>
                </a:solidFill>
              </a:rPr>
              <a:t>You may park in the ETC car park with a permit from Reception.</a:t>
            </a:r>
          </a:p>
          <a:p>
            <a:endParaRPr lang="en-US" dirty="0">
              <a:solidFill>
                <a:srgbClr val="002060"/>
              </a:solidFill>
            </a:endParaRPr>
          </a:p>
          <a:p>
            <a:r>
              <a:rPr lang="en-US" dirty="0">
                <a:solidFill>
                  <a:srgbClr val="002060"/>
                </a:solidFill>
              </a:rPr>
              <a:t>Please present a tidy appearance for work at all times and do not wear blue jeans or trainers. </a:t>
            </a:r>
            <a:endParaRPr lang="en-GB" dirty="0">
              <a:solidFill>
                <a:srgbClr val="002060"/>
              </a:solidFill>
            </a:endParaRPr>
          </a:p>
        </p:txBody>
      </p:sp>
    </p:spTree>
    <p:extLst>
      <p:ext uri="{BB962C8B-B14F-4D97-AF65-F5344CB8AC3E}">
        <p14:creationId xmlns:p14="http://schemas.microsoft.com/office/powerpoint/2010/main" val="3732356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33BDAD-3C92-46F6-9D72-CCCB2E6B7AFF}"/>
              </a:ext>
            </a:extLst>
          </p:cNvPr>
          <p:cNvPicPr>
            <a:picLocks noChangeAspect="1"/>
          </p:cNvPicPr>
          <p:nvPr/>
        </p:nvPicPr>
        <p:blipFill>
          <a:blip r:embed="rId2"/>
          <a:stretch>
            <a:fillRect/>
          </a:stretch>
        </p:blipFill>
        <p:spPr>
          <a:xfrm>
            <a:off x="683568" y="337809"/>
            <a:ext cx="1414395" cy="1420491"/>
          </a:xfrm>
          <a:prstGeom prst="rect">
            <a:avLst/>
          </a:prstGeom>
        </p:spPr>
      </p:pic>
      <p:sp>
        <p:nvSpPr>
          <p:cNvPr id="3" name="Title 1">
            <a:extLst>
              <a:ext uri="{FF2B5EF4-FFF2-40B4-BE49-F238E27FC236}">
                <a16:creationId xmlns:a16="http://schemas.microsoft.com/office/drawing/2014/main" id="{9A4E0907-FB7E-4E60-9B15-015094DA0655}"/>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9  Safeguarding </a:t>
            </a:r>
            <a:endParaRPr lang="en-GB" sz="3200" dirty="0">
              <a:solidFill>
                <a:srgbClr val="FFC000"/>
              </a:solidFill>
            </a:endParaRPr>
          </a:p>
        </p:txBody>
      </p:sp>
      <p:sp>
        <p:nvSpPr>
          <p:cNvPr id="4" name="TextBox 3"/>
          <p:cNvSpPr txBox="1"/>
          <p:nvPr/>
        </p:nvSpPr>
        <p:spPr>
          <a:xfrm>
            <a:off x="223950" y="2034104"/>
            <a:ext cx="8463214" cy="3046988"/>
          </a:xfrm>
          <a:prstGeom prst="rect">
            <a:avLst/>
          </a:prstGeom>
          <a:noFill/>
        </p:spPr>
        <p:txBody>
          <a:bodyPr wrap="none" rtlCol="0">
            <a:spAutoFit/>
          </a:bodyPr>
          <a:lstStyle/>
          <a:p>
            <a:r>
              <a:rPr lang="en-GB" sz="2400" dirty="0">
                <a:solidFill>
                  <a:srgbClr val="002060"/>
                </a:solidFill>
              </a:rPr>
              <a:t>You will be asked to complete an online Basic Safeguarding course </a:t>
            </a:r>
          </a:p>
          <a:p>
            <a:r>
              <a:rPr lang="en-GB" sz="2400" dirty="0">
                <a:solidFill>
                  <a:srgbClr val="002060"/>
                </a:solidFill>
              </a:rPr>
              <a:t>before you start, and to read a Safeguarding document.</a:t>
            </a:r>
          </a:p>
          <a:p>
            <a:endParaRPr lang="en-GB" sz="2400" dirty="0">
              <a:solidFill>
                <a:srgbClr val="002060"/>
              </a:solidFill>
            </a:endParaRPr>
          </a:p>
          <a:p>
            <a:r>
              <a:rPr lang="en-GB" sz="2400" dirty="0">
                <a:solidFill>
                  <a:srgbClr val="002060"/>
                </a:solidFill>
              </a:rPr>
              <a:t>All our staff are aware of safeguarding requirements and we </a:t>
            </a:r>
          </a:p>
          <a:p>
            <a:r>
              <a:rPr lang="en-GB" sz="2400" dirty="0">
                <a:solidFill>
                  <a:srgbClr val="002060"/>
                </a:solidFill>
              </a:rPr>
              <a:t>take great care in safeguarding our students.</a:t>
            </a:r>
          </a:p>
          <a:p>
            <a:endParaRPr lang="en-GB" sz="2400" dirty="0">
              <a:solidFill>
                <a:srgbClr val="002060"/>
              </a:solidFill>
            </a:endParaRPr>
          </a:p>
          <a:p>
            <a:r>
              <a:rPr lang="en-GB" sz="2400" dirty="0">
                <a:solidFill>
                  <a:srgbClr val="002060"/>
                </a:solidFill>
              </a:rPr>
              <a:t>ETC Designated Safeguarding Lead: Santi (Room 19)</a:t>
            </a:r>
          </a:p>
          <a:p>
            <a:endParaRPr lang="en-GB" sz="2400" dirty="0">
              <a:solidFill>
                <a:srgbClr val="002060"/>
              </a:solidFill>
            </a:endParaRPr>
          </a:p>
        </p:txBody>
      </p:sp>
    </p:spTree>
    <p:extLst>
      <p:ext uri="{BB962C8B-B14F-4D97-AF65-F5344CB8AC3E}">
        <p14:creationId xmlns:p14="http://schemas.microsoft.com/office/powerpoint/2010/main" val="7167346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F2D6A7-73BA-412A-88B9-80FECF1BBC52}"/>
              </a:ext>
            </a:extLst>
          </p:cNvPr>
          <p:cNvPicPr>
            <a:picLocks noChangeAspect="1"/>
          </p:cNvPicPr>
          <p:nvPr/>
        </p:nvPicPr>
        <p:blipFill>
          <a:blip r:embed="rId2"/>
          <a:stretch>
            <a:fillRect/>
          </a:stretch>
        </p:blipFill>
        <p:spPr>
          <a:xfrm>
            <a:off x="611560" y="620688"/>
            <a:ext cx="1414395" cy="1420491"/>
          </a:xfrm>
          <a:prstGeom prst="rect">
            <a:avLst/>
          </a:prstGeom>
        </p:spPr>
      </p:pic>
      <p:sp>
        <p:nvSpPr>
          <p:cNvPr id="3" name="Title 1">
            <a:extLst>
              <a:ext uri="{FF2B5EF4-FFF2-40B4-BE49-F238E27FC236}">
                <a16:creationId xmlns:a16="http://schemas.microsoft.com/office/drawing/2014/main" id="{7EB2DBFB-7C1A-42D5-AC31-C6F759105A6E}"/>
              </a:ext>
            </a:extLst>
          </p:cNvPr>
          <p:cNvSpPr txBox="1">
            <a:spLocks/>
          </p:cNvSpPr>
          <p:nvPr/>
        </p:nvSpPr>
        <p:spPr>
          <a:xfrm>
            <a:off x="577705" y="60833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10 Support </a:t>
            </a:r>
            <a:endParaRPr lang="en-GB" sz="3200" dirty="0">
              <a:solidFill>
                <a:srgbClr val="FFC000"/>
              </a:solidFill>
            </a:endParaRPr>
          </a:p>
        </p:txBody>
      </p:sp>
      <p:sp>
        <p:nvSpPr>
          <p:cNvPr id="4" name="Content Placeholder 2">
            <a:extLst>
              <a:ext uri="{FF2B5EF4-FFF2-40B4-BE49-F238E27FC236}">
                <a16:creationId xmlns:a16="http://schemas.microsoft.com/office/drawing/2014/main" id="{0DB17323-66E7-4F94-A432-4FCD2BD69A56}"/>
              </a:ext>
            </a:extLst>
          </p:cNvPr>
          <p:cNvSpPr txBox="1">
            <a:spLocks/>
          </p:cNvSpPr>
          <p:nvPr/>
        </p:nvSpPr>
        <p:spPr>
          <a:xfrm>
            <a:off x="457200" y="2204864"/>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800" dirty="0">
                <a:solidFill>
                  <a:srgbClr val="002060"/>
                </a:solidFill>
              </a:rPr>
              <a:t>You will receive a face to face induction before you start teaching, and there will be a chance for you to ask any questions you may have.</a:t>
            </a:r>
          </a:p>
          <a:p>
            <a:pPr algn="l"/>
            <a:endParaRPr lang="en-GB" sz="1800" dirty="0">
              <a:solidFill>
                <a:srgbClr val="002060"/>
              </a:solidFill>
            </a:endParaRPr>
          </a:p>
          <a:p>
            <a:pPr algn="l"/>
            <a:r>
              <a:rPr lang="en-GB" sz="1800" dirty="0">
                <a:solidFill>
                  <a:srgbClr val="002060"/>
                </a:solidFill>
              </a:rPr>
              <a:t>In addition, as well as the DOS (Sarah Vivian) the GE department has a strong team of a senior teacher, (Gaynor), a specialist teacher (Fabio), a Junior Courses Co-ordinator (Steve Mott) and trainers (John Kay, Debbie) who are happy to help you.  </a:t>
            </a:r>
            <a:endParaRPr lang="en-GB" sz="1800" dirty="0">
              <a:solidFill>
                <a:srgbClr val="FF0000"/>
              </a:solidFill>
            </a:endParaRPr>
          </a:p>
          <a:p>
            <a:pPr algn="l"/>
            <a:endParaRPr lang="en-GB" sz="1800" dirty="0">
              <a:solidFill>
                <a:srgbClr val="002060"/>
              </a:solidFill>
            </a:endParaRPr>
          </a:p>
          <a:p>
            <a:pPr algn="l"/>
            <a:r>
              <a:rPr lang="en-GB" sz="1800" dirty="0">
                <a:solidFill>
                  <a:srgbClr val="002060"/>
                </a:solidFill>
              </a:rPr>
              <a:t>The ETC teaching staff are very friendly and you will receive a lot of teaching support and advice from your co-teachers.</a:t>
            </a:r>
          </a:p>
        </p:txBody>
      </p:sp>
    </p:spTree>
    <p:extLst>
      <p:ext uri="{BB962C8B-B14F-4D97-AF65-F5344CB8AC3E}">
        <p14:creationId xmlns:p14="http://schemas.microsoft.com/office/powerpoint/2010/main" val="4261600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3D91F9-F73A-4CDA-8B8D-771E16A2DF1D}"/>
              </a:ext>
            </a:extLst>
          </p:cNvPr>
          <p:cNvPicPr>
            <a:picLocks noChangeAspect="1"/>
          </p:cNvPicPr>
          <p:nvPr/>
        </p:nvPicPr>
        <p:blipFill>
          <a:blip r:embed="rId2"/>
          <a:stretch>
            <a:fillRect/>
          </a:stretch>
        </p:blipFill>
        <p:spPr>
          <a:xfrm>
            <a:off x="827584" y="692696"/>
            <a:ext cx="1414395" cy="1420491"/>
          </a:xfrm>
          <a:prstGeom prst="rect">
            <a:avLst/>
          </a:prstGeom>
        </p:spPr>
      </p:pic>
      <p:sp>
        <p:nvSpPr>
          <p:cNvPr id="3" name="Title 1">
            <a:extLst>
              <a:ext uri="{FF2B5EF4-FFF2-40B4-BE49-F238E27FC236}">
                <a16:creationId xmlns:a16="http://schemas.microsoft.com/office/drawing/2014/main" id="{6A453EFB-DEDB-4E6A-97CE-45E06744DFB3}"/>
              </a:ext>
            </a:extLst>
          </p:cNvPr>
          <p:cNvSpPr txBox="1">
            <a:spLocks/>
          </p:cNvSpPr>
          <p:nvPr/>
        </p:nvSpPr>
        <p:spPr>
          <a:xfrm>
            <a:off x="457200" y="2286000"/>
            <a:ext cx="8229600" cy="1935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Welcome </a:t>
            </a:r>
          </a:p>
          <a:p>
            <a:r>
              <a:rPr lang="en-GB" sz="3200" b="1" dirty="0">
                <a:solidFill>
                  <a:srgbClr val="FFC000"/>
                </a:solidFill>
              </a:rPr>
              <a:t>and we hope you enjoy your time with us! </a:t>
            </a:r>
            <a:endParaRPr lang="en-GB" sz="3200" dirty="0">
              <a:solidFill>
                <a:srgbClr val="FFC000"/>
              </a:solidFill>
            </a:endParaRPr>
          </a:p>
        </p:txBody>
      </p:sp>
    </p:spTree>
    <p:extLst>
      <p:ext uri="{BB962C8B-B14F-4D97-AF65-F5344CB8AC3E}">
        <p14:creationId xmlns:p14="http://schemas.microsoft.com/office/powerpoint/2010/main" val="53818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210" y="476673"/>
            <a:ext cx="8229600" cy="1346498"/>
          </a:xfrm>
        </p:spPr>
        <p:txBody>
          <a:bodyPr/>
          <a:lstStyle/>
          <a:p>
            <a:r>
              <a:rPr lang="en-GB" dirty="0"/>
              <a:t>                           </a:t>
            </a:r>
            <a:r>
              <a:rPr lang="en-GB" b="1" dirty="0">
                <a:solidFill>
                  <a:srgbClr val="FFC000"/>
                </a:solidFill>
              </a:rPr>
              <a:t>Welcome to ETC</a:t>
            </a:r>
          </a:p>
        </p:txBody>
      </p:sp>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949" y="188640"/>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38029" y="1603647"/>
            <a:ext cx="8280920" cy="830997"/>
          </a:xfrm>
          <a:prstGeom prst="rect">
            <a:avLst/>
          </a:prstGeom>
          <a:noFill/>
        </p:spPr>
        <p:txBody>
          <a:bodyPr wrap="square" rtlCol="0">
            <a:spAutoFit/>
          </a:bodyPr>
          <a:lstStyle/>
          <a:p>
            <a:pPr algn="ctr"/>
            <a:r>
              <a:rPr lang="en-GB" sz="2400" dirty="0">
                <a:solidFill>
                  <a:srgbClr val="002060"/>
                </a:solidFill>
              </a:rPr>
              <a:t>This </a:t>
            </a:r>
            <a:r>
              <a:rPr lang="en-GB" sz="2400" dirty="0" err="1">
                <a:solidFill>
                  <a:srgbClr val="002060"/>
                </a:solidFill>
              </a:rPr>
              <a:t>powerpoint</a:t>
            </a:r>
            <a:r>
              <a:rPr lang="en-GB" sz="2400" dirty="0">
                <a:solidFill>
                  <a:srgbClr val="002060"/>
                </a:solidFill>
              </a:rPr>
              <a:t> is to help you understand more about your new teaching post and how our school works, before you arrive.</a:t>
            </a:r>
          </a:p>
        </p:txBody>
      </p:sp>
      <p:sp>
        <p:nvSpPr>
          <p:cNvPr id="6" name="TextBox 5"/>
          <p:cNvSpPr txBox="1"/>
          <p:nvPr/>
        </p:nvSpPr>
        <p:spPr>
          <a:xfrm>
            <a:off x="501134" y="2434644"/>
            <a:ext cx="8280920" cy="4401205"/>
          </a:xfrm>
          <a:prstGeom prst="rect">
            <a:avLst/>
          </a:prstGeom>
          <a:noFill/>
        </p:spPr>
        <p:txBody>
          <a:bodyPr wrap="square" rtlCol="0">
            <a:spAutoFit/>
          </a:bodyPr>
          <a:lstStyle/>
          <a:p>
            <a:r>
              <a:rPr lang="en-GB" sz="2000" dirty="0">
                <a:solidFill>
                  <a:srgbClr val="002060"/>
                </a:solidFill>
              </a:rPr>
              <a:t>1 History, Background and People</a:t>
            </a:r>
          </a:p>
          <a:p>
            <a:r>
              <a:rPr lang="en-GB" sz="2000" dirty="0">
                <a:solidFill>
                  <a:srgbClr val="002060"/>
                </a:solidFill>
              </a:rPr>
              <a:t>2 Premises</a:t>
            </a:r>
          </a:p>
          <a:p>
            <a:r>
              <a:rPr lang="en-GB" sz="2000" dirty="0">
                <a:solidFill>
                  <a:srgbClr val="002060"/>
                </a:solidFill>
              </a:rPr>
              <a:t>3 Teaching </a:t>
            </a:r>
          </a:p>
          <a:p>
            <a:r>
              <a:rPr lang="en-GB" sz="2000" dirty="0">
                <a:solidFill>
                  <a:srgbClr val="002060"/>
                </a:solidFill>
              </a:rPr>
              <a:t>4 Classes</a:t>
            </a:r>
          </a:p>
          <a:p>
            <a:r>
              <a:rPr lang="en-GB" sz="2000" dirty="0">
                <a:solidFill>
                  <a:srgbClr val="002060"/>
                </a:solidFill>
              </a:rPr>
              <a:t>5 Students / Juniors</a:t>
            </a:r>
          </a:p>
          <a:p>
            <a:r>
              <a:rPr lang="en-GB" sz="2000" dirty="0">
                <a:solidFill>
                  <a:srgbClr val="002060"/>
                </a:solidFill>
              </a:rPr>
              <a:t>6 Requirements</a:t>
            </a:r>
          </a:p>
          <a:p>
            <a:r>
              <a:rPr lang="en-GB" sz="2000" dirty="0">
                <a:solidFill>
                  <a:srgbClr val="002060"/>
                </a:solidFill>
              </a:rPr>
              <a:t>7 Salary</a:t>
            </a:r>
          </a:p>
          <a:p>
            <a:r>
              <a:rPr lang="en-GB" sz="2000" dirty="0">
                <a:solidFill>
                  <a:srgbClr val="002060"/>
                </a:solidFill>
              </a:rPr>
              <a:t>8 Things to Remember</a:t>
            </a:r>
          </a:p>
          <a:p>
            <a:r>
              <a:rPr lang="en-GB" sz="2000" dirty="0">
                <a:solidFill>
                  <a:srgbClr val="002060"/>
                </a:solidFill>
              </a:rPr>
              <a:t>9 Safeguarding</a:t>
            </a:r>
          </a:p>
          <a:p>
            <a:r>
              <a:rPr lang="en-GB" sz="2000" dirty="0">
                <a:solidFill>
                  <a:srgbClr val="002060"/>
                </a:solidFill>
              </a:rPr>
              <a:t>10 Support</a:t>
            </a:r>
          </a:p>
          <a:p>
            <a:endParaRPr lang="en-US" sz="1200" dirty="0">
              <a:solidFill>
                <a:srgbClr val="002060"/>
              </a:solidFill>
            </a:endParaRPr>
          </a:p>
          <a:p>
            <a:pPr algn="ctr"/>
            <a:r>
              <a:rPr lang="en-US" sz="2000" dirty="0">
                <a:solidFill>
                  <a:srgbClr val="002060"/>
                </a:solidFill>
              </a:rPr>
              <a:t>You may wish to print up some of these slides for your reference, or, you can read the printed version in the staffroom and see the reminder notices on the staffroom noticeboard.</a:t>
            </a:r>
            <a:endParaRPr lang="en-GB" sz="2000" dirty="0">
              <a:solidFill>
                <a:srgbClr val="002060"/>
              </a:solidFill>
            </a:endParaRPr>
          </a:p>
        </p:txBody>
      </p:sp>
    </p:spTree>
    <p:extLst>
      <p:ext uri="{BB962C8B-B14F-4D97-AF65-F5344CB8AC3E}">
        <p14:creationId xmlns:p14="http://schemas.microsoft.com/office/powerpoint/2010/main" val="98029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rgbClr val="FFC000"/>
                </a:solidFill>
              </a:rPr>
              <a:t> 1 History and Background</a:t>
            </a:r>
            <a:endParaRPr lang="en-GB" sz="3200" dirty="0">
              <a:solidFill>
                <a:srgbClr val="FFC000"/>
              </a:solidFill>
            </a:endParaRPr>
          </a:p>
        </p:txBody>
      </p:sp>
      <p:sp>
        <p:nvSpPr>
          <p:cNvPr id="3" name="Content Placeholder 2"/>
          <p:cNvSpPr>
            <a:spLocks noGrp="1"/>
          </p:cNvSpPr>
          <p:nvPr>
            <p:ph idx="1"/>
          </p:nvPr>
        </p:nvSpPr>
        <p:spPr>
          <a:xfrm>
            <a:off x="467544" y="1846100"/>
            <a:ext cx="8229600" cy="4525963"/>
          </a:xfrm>
        </p:spPr>
        <p:txBody>
          <a:bodyPr>
            <a:normAutofit/>
          </a:bodyPr>
          <a:lstStyle/>
          <a:p>
            <a:pPr marL="0" indent="0">
              <a:buNone/>
            </a:pPr>
            <a:r>
              <a:rPr lang="en-GB" sz="2400" dirty="0">
                <a:solidFill>
                  <a:srgbClr val="002060"/>
                </a:solidFill>
              </a:rPr>
              <a:t>ETC is an individual specialist language school established in 1989, which provides:</a:t>
            </a:r>
          </a:p>
          <a:p>
            <a:pPr marL="0" indent="0">
              <a:buNone/>
            </a:pPr>
            <a:endParaRPr lang="en-GB" sz="1050" dirty="0">
              <a:solidFill>
                <a:srgbClr val="002060"/>
              </a:solidFill>
            </a:endParaRPr>
          </a:p>
          <a:p>
            <a:r>
              <a:rPr lang="en-GB" sz="2400" dirty="0">
                <a:solidFill>
                  <a:srgbClr val="002060"/>
                </a:solidFill>
              </a:rPr>
              <a:t>English language courses </a:t>
            </a:r>
          </a:p>
          <a:p>
            <a:r>
              <a:rPr lang="en-GB" sz="2400" dirty="0">
                <a:solidFill>
                  <a:srgbClr val="002060"/>
                </a:solidFill>
              </a:rPr>
              <a:t>Exam preparation courses</a:t>
            </a:r>
          </a:p>
          <a:p>
            <a:r>
              <a:rPr lang="en-GB" sz="2400" dirty="0">
                <a:solidFill>
                  <a:srgbClr val="002060"/>
                </a:solidFill>
              </a:rPr>
              <a:t>Specialist courses</a:t>
            </a:r>
          </a:p>
          <a:p>
            <a:r>
              <a:rPr lang="en-GB" sz="2400" dirty="0">
                <a:solidFill>
                  <a:srgbClr val="002060"/>
                </a:solidFill>
              </a:rPr>
              <a:t>Further and Higher Education courses</a:t>
            </a:r>
          </a:p>
          <a:p>
            <a:r>
              <a:rPr lang="en-GB" sz="2400" dirty="0">
                <a:solidFill>
                  <a:srgbClr val="002060"/>
                </a:solidFill>
              </a:rPr>
              <a:t>Teacher training (with Athena, our onsite TT Dept. )</a:t>
            </a:r>
          </a:p>
          <a:p>
            <a:pPr marL="0" indent="0">
              <a:buNone/>
            </a:pPr>
            <a:endParaRPr lang="en-GB" sz="900" dirty="0">
              <a:solidFill>
                <a:srgbClr val="002060"/>
              </a:solidFill>
            </a:endParaRPr>
          </a:p>
          <a:p>
            <a:pPr marL="0" indent="0">
              <a:buNone/>
            </a:pPr>
            <a:r>
              <a:rPr lang="en-US" sz="2400" dirty="0">
                <a:solidFill>
                  <a:srgbClr val="002060"/>
                </a:solidFill>
              </a:rPr>
              <a:t>All courses may be onsite or online We are one of the largest language schools in the area</a:t>
            </a:r>
            <a:endParaRPr lang="en-GB" sz="2400" dirty="0">
              <a:solidFill>
                <a:srgbClr val="002060"/>
              </a:solidFill>
            </a:endParaRPr>
          </a:p>
        </p:txBody>
      </p:sp>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397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idx="1"/>
          </p:nvPr>
        </p:nvSpPr>
        <p:spPr>
          <a:xfrm>
            <a:off x="2699792" y="548680"/>
            <a:ext cx="8229600" cy="864096"/>
          </a:xfrm>
        </p:spPr>
        <p:txBody>
          <a:bodyPr>
            <a:normAutofit/>
          </a:bodyPr>
          <a:lstStyle/>
          <a:p>
            <a:pPr marL="0" indent="0">
              <a:buNone/>
            </a:pPr>
            <a:r>
              <a:rPr lang="en-GB" sz="3200" b="1" dirty="0">
                <a:solidFill>
                  <a:srgbClr val="FFC000"/>
                </a:solidFill>
              </a:rPr>
              <a:t>1 People</a:t>
            </a:r>
            <a:endParaRPr lang="en-GB" sz="3200" dirty="0">
              <a:solidFill>
                <a:srgbClr val="FFC000"/>
              </a:solidFill>
            </a:endParaRPr>
          </a:p>
        </p:txBody>
      </p:sp>
      <p:sp>
        <p:nvSpPr>
          <p:cNvPr id="7" name="TextBox 6"/>
          <p:cNvSpPr txBox="1"/>
          <p:nvPr/>
        </p:nvSpPr>
        <p:spPr>
          <a:xfrm>
            <a:off x="1475656" y="1129224"/>
            <a:ext cx="7776864" cy="1200329"/>
          </a:xfrm>
          <a:prstGeom prst="rect">
            <a:avLst/>
          </a:prstGeom>
          <a:noFill/>
        </p:spPr>
        <p:txBody>
          <a:bodyPr wrap="square" rtlCol="0">
            <a:spAutoFit/>
          </a:bodyPr>
          <a:lstStyle/>
          <a:p>
            <a:pPr algn="ctr"/>
            <a:r>
              <a:rPr lang="en-GB" sz="2400" dirty="0">
                <a:solidFill>
                  <a:srgbClr val="002060"/>
                </a:solidFill>
              </a:rPr>
              <a:t>You will find an Organigram on the staffroom wall with photos and names of members of staff and their First Aid / Safeguarding / Fire Marshall responsibilities</a:t>
            </a:r>
          </a:p>
        </p:txBody>
      </p:sp>
      <p:sp>
        <p:nvSpPr>
          <p:cNvPr id="10" name="TextBox 9"/>
          <p:cNvSpPr txBox="1"/>
          <p:nvPr/>
        </p:nvSpPr>
        <p:spPr>
          <a:xfrm>
            <a:off x="903040" y="2323588"/>
            <a:ext cx="8061448" cy="2477601"/>
          </a:xfrm>
          <a:prstGeom prst="rect">
            <a:avLst/>
          </a:prstGeom>
          <a:noFill/>
        </p:spPr>
        <p:txBody>
          <a:bodyPr wrap="square" rtlCol="0">
            <a:spAutoFit/>
          </a:bodyPr>
          <a:lstStyle/>
          <a:p>
            <a:r>
              <a:rPr lang="en-GB" dirty="0">
                <a:solidFill>
                  <a:srgbClr val="002060"/>
                </a:solidFill>
              </a:rPr>
              <a:t>Important people for you in the General English department:  </a:t>
            </a:r>
          </a:p>
          <a:p>
            <a:endParaRPr lang="en-GB" sz="1100" dirty="0">
              <a:solidFill>
                <a:srgbClr val="002060"/>
              </a:solidFill>
            </a:endParaRPr>
          </a:p>
          <a:p>
            <a:r>
              <a:rPr lang="en-GB" dirty="0">
                <a:solidFill>
                  <a:srgbClr val="002060"/>
                </a:solidFill>
              </a:rPr>
              <a:t>Sarah       (DOS: Room 3)</a:t>
            </a:r>
          </a:p>
          <a:p>
            <a:r>
              <a:rPr lang="en-US" dirty="0">
                <a:solidFill>
                  <a:srgbClr val="002060"/>
                </a:solidFill>
              </a:rPr>
              <a:t>Gaynor    (Senior Teacher: Staff Room)</a:t>
            </a:r>
            <a:endParaRPr lang="en-GB" dirty="0">
              <a:solidFill>
                <a:srgbClr val="002060"/>
              </a:solidFill>
            </a:endParaRPr>
          </a:p>
          <a:p>
            <a:r>
              <a:rPr lang="en-GB" dirty="0">
                <a:solidFill>
                  <a:srgbClr val="002060"/>
                </a:solidFill>
              </a:rPr>
              <a:t>Fabio       (Specialist Teacher and Exams specialist: Res 4 opposite the staff room)</a:t>
            </a:r>
          </a:p>
          <a:p>
            <a:r>
              <a:rPr lang="en-GB" dirty="0" err="1">
                <a:solidFill>
                  <a:srgbClr val="002060"/>
                </a:solidFill>
              </a:rPr>
              <a:t>Diyaa</a:t>
            </a:r>
            <a:r>
              <a:rPr lang="en-GB" dirty="0">
                <a:solidFill>
                  <a:srgbClr val="002060"/>
                </a:solidFill>
              </a:rPr>
              <a:t>       (Operations Manager/Payroll: C/books, pension, Library facilities)</a:t>
            </a:r>
          </a:p>
          <a:p>
            <a:endParaRPr lang="en-GB" dirty="0">
              <a:solidFill>
                <a:srgbClr val="002060"/>
              </a:solidFill>
            </a:endParaRPr>
          </a:p>
          <a:p>
            <a:r>
              <a:rPr lang="en-GB" dirty="0">
                <a:solidFill>
                  <a:srgbClr val="002060"/>
                </a:solidFill>
              </a:rPr>
              <a:t>The Principal is David Jones</a:t>
            </a:r>
          </a:p>
          <a:p>
            <a:r>
              <a:rPr lang="en-GB" dirty="0">
                <a:solidFill>
                  <a:srgbClr val="002060"/>
                </a:solidFill>
              </a:rPr>
              <a:t>The Director and Owner is Kambiz Parandian</a:t>
            </a:r>
          </a:p>
        </p:txBody>
      </p:sp>
    </p:spTree>
    <p:extLst>
      <p:ext uri="{BB962C8B-B14F-4D97-AF65-F5344CB8AC3E}">
        <p14:creationId xmlns:p14="http://schemas.microsoft.com/office/powerpoint/2010/main" val="2421301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4664"/>
            <a:ext cx="1418506" cy="14185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p:txBody>
          <a:bodyPr>
            <a:normAutofit/>
          </a:bodyPr>
          <a:lstStyle/>
          <a:p>
            <a:r>
              <a:rPr lang="en-GB" sz="3200" b="1" dirty="0">
                <a:solidFill>
                  <a:srgbClr val="FFC000"/>
                </a:solidFill>
              </a:rPr>
              <a:t>2 Premises</a:t>
            </a:r>
            <a:endParaRPr lang="en-GB" sz="3200" dirty="0">
              <a:solidFill>
                <a:srgbClr val="FFC000"/>
              </a:solidFill>
            </a:endParaRPr>
          </a:p>
        </p:txBody>
      </p:sp>
      <p:sp>
        <p:nvSpPr>
          <p:cNvPr id="6" name="Content Placeholder 2"/>
          <p:cNvSpPr>
            <a:spLocks noGrp="1"/>
          </p:cNvSpPr>
          <p:nvPr>
            <p:ph idx="1"/>
          </p:nvPr>
        </p:nvSpPr>
        <p:spPr>
          <a:xfrm>
            <a:off x="323528" y="1817540"/>
            <a:ext cx="8530070" cy="4846190"/>
          </a:xfrm>
        </p:spPr>
        <p:txBody>
          <a:bodyPr>
            <a:normAutofit/>
          </a:bodyPr>
          <a:lstStyle/>
          <a:p>
            <a:pPr marL="0" indent="0">
              <a:buNone/>
            </a:pPr>
            <a:r>
              <a:rPr lang="en-GB" sz="2400" dirty="0">
                <a:solidFill>
                  <a:srgbClr val="002060"/>
                </a:solidFill>
              </a:rPr>
              <a:t>We have a no-smoking ‘campus’ comprising a number of different buildings, which is sited very near the town centre and the beach.  All teaching blocks have toilets.</a:t>
            </a:r>
          </a:p>
          <a:p>
            <a:pPr marL="0" indent="0">
              <a:buNone/>
            </a:pPr>
            <a:endParaRPr lang="en-GB" sz="400" dirty="0">
              <a:solidFill>
                <a:srgbClr val="002060"/>
              </a:solidFill>
            </a:endParaRPr>
          </a:p>
          <a:p>
            <a:pPr marL="0" indent="0">
              <a:buNone/>
            </a:pPr>
            <a:r>
              <a:rPr lang="en-GB" sz="2400" dirty="0">
                <a:solidFill>
                  <a:srgbClr val="002060"/>
                </a:solidFill>
              </a:rPr>
              <a:t>We offer:</a:t>
            </a:r>
          </a:p>
          <a:p>
            <a:r>
              <a:rPr lang="en-GB" sz="2400" dirty="0">
                <a:solidFill>
                  <a:srgbClr val="002060"/>
                </a:solidFill>
              </a:rPr>
              <a:t>an onsite Residence for students</a:t>
            </a:r>
          </a:p>
          <a:p>
            <a:r>
              <a:rPr lang="en-GB" sz="2400" dirty="0">
                <a:solidFill>
                  <a:srgbClr val="002060"/>
                </a:solidFill>
              </a:rPr>
              <a:t>a library / study area with small stationery / gadgets shop</a:t>
            </a:r>
          </a:p>
          <a:p>
            <a:r>
              <a:rPr lang="en-GB" sz="2400" dirty="0">
                <a:solidFill>
                  <a:srgbClr val="002060"/>
                </a:solidFill>
              </a:rPr>
              <a:t>a café selling snacks and main meals (with a discount for staff)</a:t>
            </a:r>
          </a:p>
          <a:p>
            <a:r>
              <a:rPr lang="en-GB" sz="2400" dirty="0">
                <a:solidFill>
                  <a:srgbClr val="002060"/>
                </a:solidFill>
              </a:rPr>
              <a:t>over 3 blocks of classrooms and offices</a:t>
            </a:r>
          </a:p>
          <a:p>
            <a:r>
              <a:rPr lang="en-GB" sz="2400" dirty="0">
                <a:solidFill>
                  <a:srgbClr val="002060"/>
                </a:solidFill>
              </a:rPr>
              <a:t>a patio, conservatory area, and table tennis areas</a:t>
            </a:r>
          </a:p>
          <a:p>
            <a:r>
              <a:rPr lang="en-GB" sz="2400" dirty="0">
                <a:solidFill>
                  <a:srgbClr val="002060"/>
                </a:solidFill>
              </a:rPr>
              <a:t>areas / facilities to separate junior students from adult students</a:t>
            </a:r>
          </a:p>
          <a:p>
            <a:endParaRPr lang="en-GB" sz="2400" dirty="0">
              <a:solidFill>
                <a:srgbClr val="002060"/>
              </a:solidFill>
            </a:endParaRPr>
          </a:p>
          <a:p>
            <a:endParaRPr lang="en-GB" sz="2400" dirty="0">
              <a:solidFill>
                <a:srgbClr val="002060"/>
              </a:solidFill>
            </a:endParaRPr>
          </a:p>
          <a:p>
            <a:endParaRPr lang="en-GB" sz="2400" dirty="0">
              <a:solidFill>
                <a:srgbClr val="002060"/>
              </a:solidFill>
            </a:endParaRPr>
          </a:p>
        </p:txBody>
      </p:sp>
    </p:spTree>
    <p:extLst>
      <p:ext uri="{BB962C8B-B14F-4D97-AF65-F5344CB8AC3E}">
        <p14:creationId xmlns:p14="http://schemas.microsoft.com/office/powerpoint/2010/main" val="305231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3 Language Teaching</a:t>
            </a:r>
            <a:endParaRPr lang="en-GB" sz="3200" dirty="0">
              <a:solidFill>
                <a:srgbClr val="FFC000"/>
              </a:solidFill>
            </a:endParaRPr>
          </a:p>
        </p:txBody>
      </p:sp>
      <p:sp>
        <p:nvSpPr>
          <p:cNvPr id="3" name="Content Placeholder 2"/>
          <p:cNvSpPr txBox="1">
            <a:spLocks/>
          </p:cNvSpPr>
          <p:nvPr/>
        </p:nvSpPr>
        <p:spPr>
          <a:xfrm>
            <a:off x="488401" y="1772816"/>
            <a:ext cx="8229600" cy="4525963"/>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rgbClr val="002060"/>
                </a:solidFill>
              </a:rPr>
              <a:t>Our GE syllabus is based on international CEFR language descriptors and levels. </a:t>
            </a:r>
          </a:p>
          <a:p>
            <a:pPr marL="0" indent="0">
              <a:buFont typeface="Arial" panose="020B0604020202020204" pitchFamily="34" charset="0"/>
              <a:buNone/>
            </a:pPr>
            <a:endParaRPr lang="en-US" sz="2400" dirty="0">
              <a:solidFill>
                <a:srgbClr val="002060"/>
              </a:solidFill>
            </a:endParaRPr>
          </a:p>
          <a:p>
            <a:pPr marL="0" indent="0">
              <a:buFont typeface="Arial" panose="020B0604020202020204" pitchFamily="34" charset="0"/>
              <a:buNone/>
            </a:pPr>
            <a:r>
              <a:rPr lang="en-US" sz="2400" dirty="0">
                <a:solidFill>
                  <a:srgbClr val="002060"/>
                </a:solidFill>
              </a:rPr>
              <a:t>Our students have ‘Portfolios’ detailing these descriptors, which are checked individually in Tutorials as students progress through a level.</a:t>
            </a:r>
          </a:p>
          <a:p>
            <a:pPr marL="0" indent="0">
              <a:buFont typeface="Arial" panose="020B0604020202020204" pitchFamily="34" charset="0"/>
              <a:buNone/>
            </a:pPr>
            <a:endParaRPr lang="en-GB" sz="2400" dirty="0">
              <a:solidFill>
                <a:srgbClr val="002060"/>
              </a:solidFill>
            </a:endParaRPr>
          </a:p>
          <a:p>
            <a:pPr marL="0" indent="0">
              <a:buFont typeface="Arial" panose="020B0604020202020204" pitchFamily="34" charset="0"/>
              <a:buNone/>
            </a:pPr>
            <a:r>
              <a:rPr lang="en-GB" sz="2400" dirty="0">
                <a:solidFill>
                  <a:srgbClr val="002060"/>
                </a:solidFill>
              </a:rPr>
              <a:t>We use </a:t>
            </a:r>
            <a:r>
              <a:rPr lang="en-GB" sz="2400" dirty="0" err="1">
                <a:solidFill>
                  <a:srgbClr val="002060"/>
                </a:solidFill>
              </a:rPr>
              <a:t>coursebooks</a:t>
            </a:r>
            <a:r>
              <a:rPr lang="en-GB" sz="2400" dirty="0">
                <a:solidFill>
                  <a:srgbClr val="002060"/>
                </a:solidFill>
              </a:rPr>
              <a:t>, which change each term, as a springboard for our lessons.</a:t>
            </a:r>
          </a:p>
          <a:p>
            <a:pPr marL="0" indent="0">
              <a:buFont typeface="Arial" panose="020B0604020202020204" pitchFamily="34" charset="0"/>
              <a:buNone/>
            </a:pPr>
            <a:endParaRPr lang="en-GB" sz="2400" dirty="0">
              <a:solidFill>
                <a:srgbClr val="002060"/>
              </a:solidFill>
            </a:endParaRPr>
          </a:p>
          <a:p>
            <a:pPr marL="0" indent="0">
              <a:buFont typeface="Arial" panose="020B0604020202020204" pitchFamily="34" charset="0"/>
              <a:buNone/>
            </a:pPr>
            <a:r>
              <a:rPr lang="en-GB" sz="2400" dirty="0">
                <a:solidFill>
                  <a:srgbClr val="002060"/>
                </a:solidFill>
              </a:rPr>
              <a:t>We offer the digital version of our </a:t>
            </a:r>
            <a:r>
              <a:rPr lang="en-GB" sz="2400" dirty="0" err="1">
                <a:solidFill>
                  <a:srgbClr val="002060"/>
                </a:solidFill>
              </a:rPr>
              <a:t>coursebooks</a:t>
            </a:r>
            <a:r>
              <a:rPr lang="en-GB" sz="2400" dirty="0">
                <a:solidFill>
                  <a:srgbClr val="002060"/>
                </a:solidFill>
              </a:rPr>
              <a:t> and there is a wealth of supplementary material  available in the staffroom and online.</a:t>
            </a:r>
          </a:p>
          <a:p>
            <a:pPr marL="0" indent="0">
              <a:buFont typeface="Arial" panose="020B0604020202020204" pitchFamily="34" charset="0"/>
              <a:buNone/>
            </a:pPr>
            <a:endParaRPr lang="en-GB" sz="2400" dirty="0">
              <a:solidFill>
                <a:srgbClr val="002060"/>
              </a:solidFill>
            </a:endParaRPr>
          </a:p>
          <a:p>
            <a:pPr marL="0" indent="0">
              <a:buFont typeface="Arial" panose="020B0604020202020204" pitchFamily="34" charset="0"/>
              <a:buNone/>
            </a:pPr>
            <a:r>
              <a:rPr lang="en-GB" sz="2400" dirty="0">
                <a:solidFill>
                  <a:srgbClr val="002060"/>
                </a:solidFill>
              </a:rPr>
              <a:t>At ETC we listen to our students’ needs and try to make our teaching as student-centred as we can.</a:t>
            </a:r>
          </a:p>
          <a:p>
            <a:endParaRPr lang="en-GB" sz="2400" dirty="0">
              <a:solidFill>
                <a:srgbClr val="002060"/>
              </a:solidFill>
            </a:endParaRPr>
          </a:p>
        </p:txBody>
      </p:sp>
      <p:pic>
        <p:nvPicPr>
          <p:cNvPr id="4"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8401" y="148022"/>
            <a:ext cx="1418506" cy="141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365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3 Language Teaching</a:t>
            </a:r>
            <a:endParaRPr lang="en-GB" sz="3200" dirty="0">
              <a:solidFill>
                <a:srgbClr val="FFC000"/>
              </a:solidFill>
            </a:endParaRPr>
          </a:p>
        </p:txBody>
      </p:sp>
      <p:sp>
        <p:nvSpPr>
          <p:cNvPr id="4" name="Rectangle 3"/>
          <p:cNvSpPr/>
          <p:nvPr/>
        </p:nvSpPr>
        <p:spPr>
          <a:xfrm>
            <a:off x="719572" y="1417638"/>
            <a:ext cx="7704856" cy="5078313"/>
          </a:xfrm>
          <a:prstGeom prst="rect">
            <a:avLst/>
          </a:prstGeom>
        </p:spPr>
        <p:txBody>
          <a:bodyPr wrap="square">
            <a:spAutoFit/>
          </a:bodyPr>
          <a:lstStyle/>
          <a:p>
            <a:r>
              <a:rPr lang="en-GB" dirty="0"/>
              <a:t> </a:t>
            </a:r>
          </a:p>
          <a:p>
            <a:r>
              <a:rPr lang="en-GB" b="1" dirty="0">
                <a:solidFill>
                  <a:srgbClr val="002060"/>
                </a:solidFill>
              </a:rPr>
              <a:t>At ETC our teachers:</a:t>
            </a:r>
          </a:p>
          <a:p>
            <a:endParaRPr lang="en-GB" b="1" dirty="0">
              <a:solidFill>
                <a:srgbClr val="002060"/>
              </a:solidFill>
            </a:endParaRPr>
          </a:p>
          <a:p>
            <a:pPr marL="285750" indent="-285750">
              <a:buFont typeface="Arial" panose="020B0604020202020204" pitchFamily="34" charset="0"/>
              <a:buChar char="•"/>
            </a:pPr>
            <a:r>
              <a:rPr lang="en-GB" dirty="0">
                <a:solidFill>
                  <a:srgbClr val="002060"/>
                </a:solidFill>
              </a:rPr>
              <a:t>show everyone equal respect, and empathise with our learners. (Have a good EAR - equality, authenticity, respect)</a:t>
            </a:r>
          </a:p>
          <a:p>
            <a:pPr marL="285750" indent="-285750">
              <a:buFont typeface="Arial" panose="020B0604020202020204" pitchFamily="34" charset="0"/>
              <a:buChar char="•"/>
            </a:pPr>
            <a:r>
              <a:rPr lang="en-GB" dirty="0">
                <a:solidFill>
                  <a:srgbClr val="002060"/>
                </a:solidFill>
              </a:rPr>
              <a:t>plan carefully but are flexible and do not prepare too much or too rigidly. </a:t>
            </a:r>
          </a:p>
          <a:p>
            <a:pPr marL="285750" lvl="0" indent="-285750">
              <a:buFont typeface="Arial" panose="020B0604020202020204" pitchFamily="34" charset="0"/>
              <a:buChar char="•"/>
            </a:pPr>
            <a:r>
              <a:rPr lang="en-GB" dirty="0">
                <a:solidFill>
                  <a:srgbClr val="002060"/>
                </a:solidFill>
              </a:rPr>
              <a:t>teach the learners not the book, and refer frequently to the CEFR descriptors in the ETC Portfolio.</a:t>
            </a:r>
          </a:p>
          <a:p>
            <a:pPr marL="285750" lvl="0" indent="-285750">
              <a:buFont typeface="Arial" panose="020B0604020202020204" pitchFamily="34" charset="0"/>
              <a:buChar char="•"/>
            </a:pPr>
            <a:r>
              <a:rPr lang="en-GB" dirty="0">
                <a:solidFill>
                  <a:srgbClr val="002060"/>
                </a:solidFill>
              </a:rPr>
              <a:t>recognise the importance of lexis and develop both active and passive vocabulary.</a:t>
            </a:r>
          </a:p>
          <a:p>
            <a:pPr marL="285750" lvl="0" indent="-285750">
              <a:buFont typeface="Arial" panose="020B0604020202020204" pitchFamily="34" charset="0"/>
              <a:buChar char="•"/>
            </a:pPr>
            <a:r>
              <a:rPr lang="en-GB" dirty="0">
                <a:solidFill>
                  <a:srgbClr val="002060"/>
                </a:solidFill>
              </a:rPr>
              <a:t>recognise the importance of reading in learning a language.</a:t>
            </a:r>
          </a:p>
          <a:p>
            <a:pPr marL="285750" lvl="0" indent="-285750">
              <a:buFont typeface="Arial" panose="020B0604020202020204" pitchFamily="34" charset="0"/>
              <a:buChar char="•"/>
            </a:pPr>
            <a:r>
              <a:rPr lang="en-GB" dirty="0">
                <a:solidFill>
                  <a:srgbClr val="002060"/>
                </a:solidFill>
              </a:rPr>
              <a:t>recognise the difference between ‘developing’ listening and ‘testing’ listening.</a:t>
            </a:r>
          </a:p>
          <a:p>
            <a:pPr marL="285750" lvl="0" indent="-285750">
              <a:buFont typeface="Arial" panose="020B0604020202020204" pitchFamily="34" charset="0"/>
              <a:buChar char="•"/>
            </a:pPr>
            <a:r>
              <a:rPr lang="en-GB" dirty="0">
                <a:solidFill>
                  <a:srgbClr val="002060"/>
                </a:solidFill>
              </a:rPr>
              <a:t>teach no particular variety of English other than one which aids communication.</a:t>
            </a:r>
          </a:p>
          <a:p>
            <a:pPr marL="285750" lvl="0" indent="-285750">
              <a:buFont typeface="Arial" panose="020B0604020202020204" pitchFamily="34" charset="0"/>
              <a:buChar char="•"/>
            </a:pPr>
            <a:r>
              <a:rPr lang="en-GB" dirty="0">
                <a:solidFill>
                  <a:srgbClr val="002060"/>
                </a:solidFill>
              </a:rPr>
              <a:t>include ‘speaking’ in every lesson.</a:t>
            </a:r>
          </a:p>
          <a:p>
            <a:pPr marL="285750" lvl="0" indent="-285750">
              <a:buFont typeface="Arial" panose="020B0604020202020204" pitchFamily="34" charset="0"/>
              <a:buChar char="•"/>
            </a:pPr>
            <a:r>
              <a:rPr lang="en-GB" dirty="0">
                <a:solidFill>
                  <a:srgbClr val="002060"/>
                </a:solidFill>
              </a:rPr>
              <a:t>recognise that writing takes time, has to be learned and doesn’t come naturally.</a:t>
            </a:r>
          </a:p>
        </p:txBody>
      </p:sp>
      <p:pic>
        <p:nvPicPr>
          <p:cNvPr id="5"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572" y="136885"/>
            <a:ext cx="1418506" cy="141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289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a:solidFill>
                  <a:srgbClr val="FFC000"/>
                </a:solidFill>
              </a:rPr>
              <a:t>3 Language Teaching</a:t>
            </a:r>
            <a:endParaRPr lang="en-GB" sz="3200" dirty="0">
              <a:solidFill>
                <a:srgbClr val="FFC000"/>
              </a:solidFill>
            </a:endParaRPr>
          </a:p>
        </p:txBody>
      </p:sp>
      <p:sp>
        <p:nvSpPr>
          <p:cNvPr id="4" name="Rectangle 3"/>
          <p:cNvSpPr/>
          <p:nvPr/>
        </p:nvSpPr>
        <p:spPr>
          <a:xfrm>
            <a:off x="251520" y="1462992"/>
            <a:ext cx="8640960" cy="4278094"/>
          </a:xfrm>
          <a:prstGeom prst="rect">
            <a:avLst/>
          </a:prstGeom>
        </p:spPr>
        <p:txBody>
          <a:bodyPr wrap="square">
            <a:spAutoFit/>
          </a:bodyPr>
          <a:lstStyle/>
          <a:p>
            <a:r>
              <a:rPr lang="en-GB" dirty="0"/>
              <a:t> </a:t>
            </a:r>
          </a:p>
          <a:p>
            <a:r>
              <a:rPr lang="en-GB" sz="2000" dirty="0">
                <a:solidFill>
                  <a:srgbClr val="002060"/>
                </a:solidFill>
              </a:rPr>
              <a:t>Classrooms – please keep tidy and share wall space</a:t>
            </a:r>
            <a:r>
              <a:rPr lang="en-GB" b="1" dirty="0">
                <a:solidFill>
                  <a:srgbClr val="002060"/>
                </a:solidFill>
              </a:rPr>
              <a:t>:</a:t>
            </a:r>
          </a:p>
          <a:p>
            <a:endParaRPr lang="en-GB" b="1" dirty="0">
              <a:solidFill>
                <a:srgbClr val="002060"/>
              </a:solidFill>
            </a:endParaRPr>
          </a:p>
          <a:p>
            <a:r>
              <a:rPr lang="en-GB" dirty="0">
                <a:solidFill>
                  <a:srgbClr val="002060"/>
                </a:solidFill>
              </a:rPr>
              <a:t>You room will have sufficient chairs and tables for your students.  Classrooms are different sizes, but the maximum number of students permitted in adult classes is 14.</a:t>
            </a:r>
          </a:p>
          <a:p>
            <a:endParaRPr lang="en-GB" dirty="0">
              <a:solidFill>
                <a:srgbClr val="002060"/>
              </a:solidFill>
            </a:endParaRPr>
          </a:p>
          <a:p>
            <a:r>
              <a:rPr lang="en-GB" dirty="0">
                <a:solidFill>
                  <a:srgbClr val="002060"/>
                </a:solidFill>
              </a:rPr>
              <a:t>Your room will also have noticeboards.  </a:t>
            </a:r>
          </a:p>
          <a:p>
            <a:r>
              <a:rPr lang="en-GB" dirty="0">
                <a:solidFill>
                  <a:srgbClr val="002060"/>
                </a:solidFill>
              </a:rPr>
              <a:t>Please use any free space on these to display students’ work.  </a:t>
            </a:r>
          </a:p>
          <a:p>
            <a:r>
              <a:rPr lang="en-GB" dirty="0">
                <a:solidFill>
                  <a:srgbClr val="002060"/>
                </a:solidFill>
              </a:rPr>
              <a:t>Please do not </a:t>
            </a:r>
            <a:r>
              <a:rPr lang="en-GB" dirty="0" err="1">
                <a:solidFill>
                  <a:srgbClr val="002060"/>
                </a:solidFill>
              </a:rPr>
              <a:t>sellotape</a:t>
            </a:r>
            <a:r>
              <a:rPr lang="en-GB" dirty="0">
                <a:solidFill>
                  <a:srgbClr val="002060"/>
                </a:solidFill>
              </a:rPr>
              <a:t> or </a:t>
            </a:r>
            <a:r>
              <a:rPr lang="en-GB" dirty="0" err="1">
                <a:solidFill>
                  <a:srgbClr val="002060"/>
                </a:solidFill>
              </a:rPr>
              <a:t>blutak</a:t>
            </a:r>
            <a:r>
              <a:rPr lang="en-GB" dirty="0">
                <a:solidFill>
                  <a:srgbClr val="002060"/>
                </a:solidFill>
              </a:rPr>
              <a:t> work to the walls.  </a:t>
            </a:r>
          </a:p>
          <a:p>
            <a:r>
              <a:rPr lang="en-GB" dirty="0">
                <a:solidFill>
                  <a:srgbClr val="002060"/>
                </a:solidFill>
              </a:rPr>
              <a:t>Please keep the boards tidy and ensure you affix work at all four corners with drawing pins (stored in the staffroom).</a:t>
            </a:r>
          </a:p>
          <a:p>
            <a:endParaRPr lang="en-GB" dirty="0">
              <a:solidFill>
                <a:srgbClr val="002060"/>
              </a:solidFill>
            </a:endParaRPr>
          </a:p>
          <a:p>
            <a:r>
              <a:rPr lang="en-GB" dirty="0">
                <a:solidFill>
                  <a:srgbClr val="002060"/>
                </a:solidFill>
              </a:rPr>
              <a:t>If your class is doing project work, for example, please ensure you and the students clean up the room for the next teacher and students before you leave it.</a:t>
            </a:r>
          </a:p>
          <a:p>
            <a:endParaRPr lang="en-GB" b="1" dirty="0">
              <a:solidFill>
                <a:srgbClr val="002060"/>
              </a:solidFill>
            </a:endParaRPr>
          </a:p>
        </p:txBody>
      </p:sp>
      <p:pic>
        <p:nvPicPr>
          <p:cNvPr id="5"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3674"/>
            <a:ext cx="1418506" cy="141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262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5335</TotalTime>
  <Words>2433</Words>
  <Application>Microsoft Office PowerPoint</Application>
  <PresentationFormat>On-screen Show (4:3)</PresentationFormat>
  <Paragraphs>303</Paragraphs>
  <Slides>29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ELT TEACHER INDUCTION 2024</vt:lpstr>
      <vt:lpstr>PowerPoint Presentation</vt:lpstr>
      <vt:lpstr>PowerPoint Presentation</vt:lpstr>
      <vt:lpstr> 1 History and Background</vt:lpstr>
      <vt:lpstr>PowerPoint Presentation</vt:lpstr>
      <vt:lpstr>2 Premises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Tina Musson</dc:creator>
  <cp:lastModifiedBy>Helen Rouse</cp:lastModifiedBy>
  <cp:revision>134</cp:revision>
  <cp:lastPrinted>2024-01-23T07:57:30Z</cp:lastPrinted>
  <dcterms:created xsi:type="dcterms:W3CDTF">2018-04-10T12:09:45Z</dcterms:created>
  <dcterms:modified xsi:type="dcterms:W3CDTF">2024-08-23T14:59:36Z</dcterms:modified>
</cp:coreProperties>
</file>